
<file path=[Content_Types].xml><?xml version="1.0" encoding="utf-8"?>
<Types xmlns="http://schemas.openxmlformats.org/package/2006/content-types">
  <Default Extension="xml" ContentType="application/xml"/>
  <Default Extension="pbm" ContentType="image/png"/>
  <Default Extension="jpg" ContentType="image/jpeg"/>
  <Default Extension="jpeg" ContentType="image/jpeg"/>
  <Default Extension="mp4" ContentType="video/mp4"/>
  <Default Extension="emf" ContentType="image/x-emf"/>
  <Default Extension="tiff" ContentType="image/tiff"/>
  <Default Extension="rels" ContentType="application/vnd.openxmlformats-package.relationships+xml"/>
  <Default Extension="mov" ContentType="video/quicktime"/>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8"/>
  </p:notesMasterIdLst>
  <p:handoutMasterIdLst>
    <p:handoutMasterId r:id="rId69"/>
  </p:handoutMasterIdLst>
  <p:sldIdLst>
    <p:sldId id="269" r:id="rId2"/>
    <p:sldId id="361" r:id="rId3"/>
    <p:sldId id="272" r:id="rId4"/>
    <p:sldId id="308" r:id="rId5"/>
    <p:sldId id="306" r:id="rId6"/>
    <p:sldId id="307" r:id="rId7"/>
    <p:sldId id="309" r:id="rId8"/>
    <p:sldId id="362" r:id="rId9"/>
    <p:sldId id="305" r:id="rId10"/>
    <p:sldId id="369" r:id="rId11"/>
    <p:sldId id="370" r:id="rId12"/>
    <p:sldId id="273" r:id="rId13"/>
    <p:sldId id="328" r:id="rId14"/>
    <p:sldId id="327" r:id="rId15"/>
    <p:sldId id="363" r:id="rId16"/>
    <p:sldId id="333" r:id="rId17"/>
    <p:sldId id="274" r:id="rId18"/>
    <p:sldId id="364" r:id="rId19"/>
    <p:sldId id="329" r:id="rId20"/>
    <p:sldId id="365" r:id="rId21"/>
    <p:sldId id="335" r:id="rId22"/>
    <p:sldId id="330" r:id="rId23"/>
    <p:sldId id="310" r:id="rId24"/>
    <p:sldId id="311" r:id="rId25"/>
    <p:sldId id="367" r:id="rId26"/>
    <p:sldId id="312" r:id="rId27"/>
    <p:sldId id="374" r:id="rId28"/>
    <p:sldId id="331" r:id="rId29"/>
    <p:sldId id="322" r:id="rId30"/>
    <p:sldId id="337" r:id="rId31"/>
    <p:sldId id="338" r:id="rId32"/>
    <p:sldId id="324" r:id="rId33"/>
    <p:sldId id="332" r:id="rId34"/>
    <p:sldId id="375" r:id="rId35"/>
    <p:sldId id="275" r:id="rId36"/>
    <p:sldId id="341" r:id="rId37"/>
    <p:sldId id="340" r:id="rId38"/>
    <p:sldId id="339" r:id="rId39"/>
    <p:sldId id="377" r:id="rId40"/>
    <p:sldId id="313" r:id="rId41"/>
    <p:sldId id="360" r:id="rId42"/>
    <p:sldId id="371" r:id="rId43"/>
    <p:sldId id="316" r:id="rId44"/>
    <p:sldId id="352" r:id="rId45"/>
    <p:sldId id="355" r:id="rId46"/>
    <p:sldId id="356" r:id="rId47"/>
    <p:sldId id="353" r:id="rId48"/>
    <p:sldId id="354" r:id="rId49"/>
    <p:sldId id="357" r:id="rId50"/>
    <p:sldId id="358" r:id="rId51"/>
    <p:sldId id="359" r:id="rId52"/>
    <p:sldId id="318" r:id="rId53"/>
    <p:sldId id="373" r:id="rId54"/>
    <p:sldId id="319" r:id="rId55"/>
    <p:sldId id="346" r:id="rId56"/>
    <p:sldId id="276" r:id="rId57"/>
    <p:sldId id="277" r:id="rId58"/>
    <p:sldId id="303" r:id="rId59"/>
    <p:sldId id="304" r:id="rId60"/>
    <p:sldId id="343" r:id="rId61"/>
    <p:sldId id="342" r:id="rId62"/>
    <p:sldId id="376" r:id="rId63"/>
    <p:sldId id="372" r:id="rId64"/>
    <p:sldId id="347" r:id="rId65"/>
    <p:sldId id="348" r:id="rId66"/>
    <p:sldId id="349" r:id="rId6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9" userDrawn="1">
          <p15:clr>
            <a:srgbClr val="A4A3A4"/>
          </p15:clr>
        </p15:guide>
        <p15:guide id="2" pos="5692" userDrawn="1">
          <p15:clr>
            <a:srgbClr val="A4A3A4"/>
          </p15:clr>
        </p15:guide>
        <p15:guide id="3" orient="horz" pos="1711" userDrawn="1">
          <p15:clr>
            <a:srgbClr val="A4A3A4"/>
          </p15:clr>
        </p15:guide>
        <p15:guide id="4" orient="horz" pos="1801" userDrawn="1">
          <p15:clr>
            <a:srgbClr val="A4A3A4"/>
          </p15:clr>
        </p15:guide>
        <p15:guide id="5" pos="1111" userDrawn="1">
          <p15:clr>
            <a:srgbClr val="A4A3A4"/>
          </p15:clr>
        </p15:guide>
        <p15:guide id="6" pos="33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A6D6"/>
    <a:srgbClr val="483EC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47" autoAdjust="0"/>
    <p:restoredTop sz="86502" autoAdjust="0"/>
  </p:normalViewPr>
  <p:slideViewPr>
    <p:cSldViewPr snapToObjects="1">
      <p:cViewPr>
        <p:scale>
          <a:sx n="110" d="100"/>
          <a:sy n="110" d="100"/>
        </p:scale>
        <p:origin x="960" y="1072"/>
      </p:cViewPr>
      <p:guideLst>
        <p:guide orient="horz" pos="169"/>
        <p:guide pos="5692"/>
        <p:guide orient="horz" pos="1711"/>
        <p:guide orient="horz" pos="1801"/>
        <p:guide pos="1111"/>
        <p:guide pos="33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AE3B3E-782A-9745-8E84-372F7B6771BF}" type="datetimeFigureOut">
              <a:rPr lang="en-US" smtClean="0"/>
              <a:t>3/26/19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C171C0A-6FC9-E54E-92BE-11816E6C8A1A}" type="slidenum">
              <a:rPr lang="en-US" smtClean="0"/>
              <a:t>‹#›</a:t>
            </a:fld>
            <a:endParaRPr lang="en-US" dirty="0"/>
          </a:p>
        </p:txBody>
      </p:sp>
    </p:spTree>
    <p:extLst>
      <p:ext uri="{BB962C8B-B14F-4D97-AF65-F5344CB8AC3E}">
        <p14:creationId xmlns:p14="http://schemas.microsoft.com/office/powerpoint/2010/main" val="1640606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B4BCCE-7751-C042-83E2-29A6F1E0515A}" type="datetimeFigureOut">
              <a:rPr lang="en-US" smtClean="0"/>
              <a:t>3/26/19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23839B-1772-C341-A04D-E0AD1038C090}" type="slidenum">
              <a:rPr lang="en-US" smtClean="0"/>
              <a:t>‹#›</a:t>
            </a:fld>
            <a:endParaRPr lang="en-US"/>
          </a:p>
        </p:txBody>
      </p:sp>
    </p:spTree>
    <p:extLst>
      <p:ext uri="{BB962C8B-B14F-4D97-AF65-F5344CB8AC3E}">
        <p14:creationId xmlns:p14="http://schemas.microsoft.com/office/powerpoint/2010/main" val="1419981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1</a:t>
            </a:fld>
            <a:endParaRPr lang="en-US"/>
          </a:p>
        </p:txBody>
      </p:sp>
    </p:spTree>
    <p:extLst>
      <p:ext uri="{BB962C8B-B14F-4D97-AF65-F5344CB8AC3E}">
        <p14:creationId xmlns:p14="http://schemas.microsoft.com/office/powerpoint/2010/main" val="3285021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10</a:t>
            </a:fld>
            <a:endParaRPr lang="en-US"/>
          </a:p>
        </p:txBody>
      </p:sp>
    </p:spTree>
    <p:extLst>
      <p:ext uri="{BB962C8B-B14F-4D97-AF65-F5344CB8AC3E}">
        <p14:creationId xmlns:p14="http://schemas.microsoft.com/office/powerpoint/2010/main" val="2105722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Sufficient property models available and</a:t>
            </a:r>
            <a:r>
              <a:rPr lang="en-US" baseline="0" dirty="0" smtClean="0"/>
              <a:t> </a:t>
            </a:r>
            <a:r>
              <a:rPr lang="en-US" dirty="0" smtClean="0"/>
              <a:t>Varied sizes, K</a:t>
            </a:r>
            <a:r>
              <a:rPr lang="en-US" baseline="0" dirty="0" smtClean="0"/>
              <a:t> </a:t>
            </a:r>
            <a:r>
              <a:rPr lang="en-US" dirty="0" smtClean="0"/>
              <a:t>at 2.79</a:t>
            </a:r>
            <a:r>
              <a:rPr lang="en-US" baseline="0" dirty="0" smtClean="0"/>
              <a:t> au, I at 1.32 au, K- 217 km ,I - 0.5 km, densities K - 6000 kg/m^3, </a:t>
            </a:r>
          </a:p>
          <a:p>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12</a:t>
            </a:fld>
            <a:endParaRPr lang="en-US"/>
          </a:p>
        </p:txBody>
      </p:sp>
    </p:spTree>
    <p:extLst>
      <p:ext uri="{BB962C8B-B14F-4D97-AF65-F5344CB8AC3E}">
        <p14:creationId xmlns:p14="http://schemas.microsoft.com/office/powerpoint/2010/main" val="1366402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nl-NL" sz="1700" dirty="0" err="1" smtClean="0">
                <a:latin typeface="Times New Roman" panose="02020603050405020304" pitchFamily="18" charset="0"/>
                <a:cs typeface="Times New Roman" panose="02020603050405020304" pitchFamily="18" charset="0"/>
              </a:rPr>
              <a:t>Able</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to</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operate</a:t>
            </a:r>
            <a:r>
              <a:rPr lang="nl-NL" sz="1700" dirty="0" smtClean="0">
                <a:latin typeface="Times New Roman" panose="02020603050405020304" pitchFamily="18" charset="0"/>
                <a:cs typeface="Times New Roman" panose="02020603050405020304" pitchFamily="18" charset="0"/>
              </a:rPr>
              <a:t> at a </a:t>
            </a:r>
            <a:r>
              <a:rPr lang="nl-NL" sz="1700" dirty="0" err="1" smtClean="0">
                <a:latin typeface="Times New Roman" panose="02020603050405020304" pitchFamily="18" charset="0"/>
                <a:cs typeface="Times New Roman" panose="02020603050405020304" pitchFamily="18" charset="0"/>
              </a:rPr>
              <a:t>distance</a:t>
            </a:r>
            <a:r>
              <a:rPr lang="nl-NL" sz="1700" dirty="0" smtClean="0">
                <a:latin typeface="Times New Roman" panose="02020603050405020304" pitchFamily="18" charset="0"/>
                <a:cs typeface="Times New Roman" panose="02020603050405020304" pitchFamily="18" charset="0"/>
              </a:rPr>
              <a:t> of 1.2~3 au </a:t>
            </a:r>
            <a:r>
              <a:rPr lang="nl-NL" sz="1700" dirty="0" err="1" smtClean="0">
                <a:latin typeface="Times New Roman" panose="02020603050405020304" pitchFamily="18" charset="0"/>
                <a:cs typeface="Times New Roman" panose="02020603050405020304" pitchFamily="18" charset="0"/>
              </a:rPr>
              <a:t>from</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the</a:t>
            </a:r>
            <a:r>
              <a:rPr lang="nl-NL" sz="1700" dirty="0" smtClean="0">
                <a:latin typeface="Times New Roman" panose="02020603050405020304" pitchFamily="18" charset="0"/>
                <a:cs typeface="Times New Roman" panose="02020603050405020304" pitchFamily="18" charset="0"/>
              </a:rPr>
              <a:t> Sun, </a:t>
            </a:r>
            <a:r>
              <a:rPr lang="nl-NL" sz="1700" baseline="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Able</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to</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conduct</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descent</a:t>
            </a:r>
            <a:r>
              <a:rPr lang="nl-NL" sz="1700" dirty="0" smtClean="0">
                <a:latin typeface="Times New Roman" panose="02020603050405020304" pitchFamily="18" charset="0"/>
                <a:cs typeface="Times New Roman" panose="02020603050405020304" pitchFamily="18" charset="0"/>
              </a:rPr>
              <a:t> on a small Solar System body</a:t>
            </a:r>
          </a:p>
          <a:p>
            <a:endParaRPr lang="nl-NL" sz="2000" dirty="0" smtClean="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13</a:t>
            </a:fld>
            <a:endParaRPr lang="en-US"/>
          </a:p>
        </p:txBody>
      </p:sp>
    </p:spTree>
    <p:extLst>
      <p:ext uri="{BB962C8B-B14F-4D97-AF65-F5344CB8AC3E}">
        <p14:creationId xmlns:p14="http://schemas.microsoft.com/office/powerpoint/2010/main" val="874215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2000" dirty="0" err="1" smtClean="0">
                <a:latin typeface="Times New Roman" panose="02020603050405020304" pitchFamily="18" charset="0"/>
                <a:cs typeface="Times New Roman" panose="02020603050405020304" pitchFamily="18" charset="0"/>
              </a:rPr>
              <a:t>Internal</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disturbances</a:t>
            </a:r>
            <a:r>
              <a:rPr lang="nl-NL" sz="2000" dirty="0" smtClean="0">
                <a:latin typeface="Times New Roman" panose="02020603050405020304" pitchFamily="18" charset="0"/>
                <a:cs typeface="Times New Roman" panose="02020603050405020304" pitchFamily="18" charset="0"/>
              </a:rPr>
              <a:t>:</a:t>
            </a:r>
            <a:r>
              <a:rPr lang="nl-NL" sz="2000" baseline="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Flexible</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dynamics</a:t>
            </a:r>
            <a:r>
              <a:rPr lang="nl-NL" sz="1600" dirty="0" smtClean="0">
                <a:latin typeface="Times New Roman" panose="02020603050405020304" pitchFamily="18" charset="0"/>
                <a:cs typeface="Times New Roman" panose="02020603050405020304" pitchFamily="18" charset="0"/>
              </a:rPr>
              <a:t>,</a:t>
            </a:r>
            <a:r>
              <a:rPr lang="nl-NL" sz="1600" baseline="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Sloshing</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not</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included</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due</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to</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complicated</a:t>
            </a:r>
            <a:r>
              <a:rPr lang="nl-NL" sz="1600" dirty="0" smtClean="0">
                <a:latin typeface="Times New Roman" panose="02020603050405020304" pitchFamily="18" charset="0"/>
                <a:cs typeface="Times New Roman" panose="02020603050405020304" pitchFamily="18" charset="0"/>
              </a:rPr>
              <a:t> nature </a:t>
            </a:r>
            <a:r>
              <a:rPr lang="nl-NL" sz="1600" dirty="0" err="1" smtClean="0">
                <a:latin typeface="Times New Roman" panose="02020603050405020304" pitchFamily="18" charset="0"/>
                <a:cs typeface="Times New Roman" panose="02020603050405020304" pitchFamily="18" charset="0"/>
              </a:rPr>
              <a:t>and</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structural</a:t>
            </a:r>
            <a:r>
              <a:rPr lang="nl-NL" sz="1600" dirty="0" smtClean="0">
                <a:latin typeface="Times New Roman" panose="02020603050405020304" pitchFamily="18" charset="0"/>
                <a:cs typeface="Times New Roman" panose="02020603050405020304" pitchFamily="18" charset="0"/>
              </a:rPr>
              <a:t> details </a:t>
            </a:r>
            <a:r>
              <a:rPr lang="nl-NL" sz="1600" dirty="0" err="1" smtClean="0">
                <a:latin typeface="Times New Roman" panose="02020603050405020304" pitchFamily="18" charset="0"/>
                <a:cs typeface="Times New Roman" panose="02020603050405020304" pitchFamily="18" charset="0"/>
              </a:rPr>
              <a:t>needed</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and</a:t>
            </a:r>
            <a:r>
              <a:rPr lang="nl-NL" sz="1600" dirty="0" smtClean="0">
                <a:latin typeface="Times New Roman" panose="02020603050405020304" pitchFamily="18" charset="0"/>
                <a:cs typeface="Times New Roman" panose="02020603050405020304" pitchFamily="18" charset="0"/>
              </a:rPr>
              <a:t> time </a:t>
            </a:r>
            <a:r>
              <a:rPr lang="nl-NL" sz="1600" dirty="0" err="1" smtClean="0">
                <a:latin typeface="Times New Roman" panose="02020603050405020304" pitchFamily="18" charset="0"/>
                <a:cs typeface="Times New Roman" panose="02020603050405020304" pitchFamily="18" charset="0"/>
              </a:rPr>
              <a:t>constraints</a:t>
            </a:r>
            <a:r>
              <a:rPr lang="nl-NL" sz="1600" dirty="0" smtClean="0">
                <a:latin typeface="Times New Roman" panose="02020603050405020304" pitchFamily="18" charset="0"/>
                <a:cs typeface="Times New Roman" panose="02020603050405020304" pitchFamily="18" charset="0"/>
              </a:rPr>
              <a:t>)</a:t>
            </a:r>
          </a:p>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14</a:t>
            </a:fld>
            <a:endParaRPr lang="en-US"/>
          </a:p>
        </p:txBody>
      </p:sp>
    </p:spTree>
    <p:extLst>
      <p:ext uri="{BB962C8B-B14F-4D97-AF65-F5344CB8AC3E}">
        <p14:creationId xmlns:p14="http://schemas.microsoft.com/office/powerpoint/2010/main" val="2526840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Asteroids</a:t>
            </a:r>
            <a:r>
              <a:rPr lang="en-US" baseline="0" dirty="0" smtClean="0"/>
              <a:t> are pristine remnants from the planetary formation. The study of their composition can help understand the process better. They are plentiful in resources and stand as an option for mining. </a:t>
            </a:r>
          </a:p>
          <a:p>
            <a:r>
              <a:rPr lang="en-US" baseline="0" dirty="0" smtClean="0"/>
              <a:t>Chelyabinsk impact, 20 m </a:t>
            </a:r>
            <a:r>
              <a:rPr lang="en-US" baseline="0" dirty="0" err="1" smtClean="0"/>
              <a:t>dia</a:t>
            </a:r>
            <a:r>
              <a:rPr lang="en-US" baseline="0" dirty="0" smtClean="0"/>
              <a:t> asteroid, shockwave across six cities. The threat of impact with Earth, requires missions like asteroid redirect mission. They are therefore a hot topic at present. </a:t>
            </a:r>
          </a:p>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15</a:t>
            </a:fld>
            <a:endParaRPr lang="en-US"/>
          </a:p>
        </p:txBody>
      </p:sp>
    </p:spTree>
    <p:extLst>
      <p:ext uri="{BB962C8B-B14F-4D97-AF65-F5344CB8AC3E}">
        <p14:creationId xmlns:p14="http://schemas.microsoft.com/office/powerpoint/2010/main" val="2138132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Asteroids</a:t>
            </a:r>
            <a:r>
              <a:rPr lang="en-US" baseline="0" dirty="0" smtClean="0"/>
              <a:t> are pristine remnants from the planetary formation. The study of their composition can help understand the process better. They are plentiful in resources and stand as an option for mining. </a:t>
            </a:r>
          </a:p>
          <a:p>
            <a:r>
              <a:rPr lang="en-US" baseline="0" dirty="0" smtClean="0"/>
              <a:t>Chelyabinsk impact, 20 m </a:t>
            </a:r>
            <a:r>
              <a:rPr lang="en-US" baseline="0" dirty="0" err="1" smtClean="0"/>
              <a:t>dia</a:t>
            </a:r>
            <a:r>
              <a:rPr lang="en-US" baseline="0" dirty="0" smtClean="0"/>
              <a:t> asteroid, shockwave across six cities. The threat of impact with Earth, requires missions like asteroid redirect mission. They are therefore a hot topic at present. </a:t>
            </a:r>
          </a:p>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18</a:t>
            </a:fld>
            <a:endParaRPr lang="en-US"/>
          </a:p>
        </p:txBody>
      </p:sp>
    </p:spTree>
    <p:extLst>
      <p:ext uri="{BB962C8B-B14F-4D97-AF65-F5344CB8AC3E}">
        <p14:creationId xmlns:p14="http://schemas.microsoft.com/office/powerpoint/2010/main" val="218500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Asteroids</a:t>
            </a:r>
            <a:r>
              <a:rPr lang="en-US" baseline="0" dirty="0" smtClean="0"/>
              <a:t> are pristine remnants from the planetary formation. The study of their composition can help understand the process better. They are plentiful in resources and stand as an option for mining. </a:t>
            </a:r>
          </a:p>
          <a:p>
            <a:r>
              <a:rPr lang="en-US" baseline="0" dirty="0" smtClean="0"/>
              <a:t>Chelyabinsk impact, 20 m </a:t>
            </a:r>
            <a:r>
              <a:rPr lang="en-US" baseline="0" dirty="0" err="1" smtClean="0"/>
              <a:t>dia</a:t>
            </a:r>
            <a:r>
              <a:rPr lang="en-US" baseline="0" dirty="0" smtClean="0"/>
              <a:t> asteroid, shockwave across six cities. The threat of impact with Earth, requires missions like asteroid redirect mission. They are therefore a hot topic at present. </a:t>
            </a:r>
          </a:p>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20</a:t>
            </a:fld>
            <a:endParaRPr lang="en-US"/>
          </a:p>
        </p:txBody>
      </p:sp>
    </p:spTree>
    <p:extLst>
      <p:ext uri="{BB962C8B-B14F-4D97-AF65-F5344CB8AC3E}">
        <p14:creationId xmlns:p14="http://schemas.microsoft.com/office/powerpoint/2010/main" val="1799026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parabola is used to represent a convex function in Figure 6.5a, since it is easy to </a:t>
            </a:r>
            <a:r>
              <a:rPr lang="en-US" dirty="0" err="1" smtClean="0"/>
              <a:t>visualise</a:t>
            </a:r>
            <a:r>
              <a:rPr lang="en-US" dirty="0" smtClean="0"/>
              <a:t>, but it does not </a:t>
            </a:r>
            <a:r>
              <a:rPr lang="en-US" dirty="0" err="1" smtClean="0"/>
              <a:t>generalise</a:t>
            </a:r>
            <a:r>
              <a:rPr lang="en-US" dirty="0" smtClean="0"/>
              <a:t> convexity. In reality, convex sets are not intuitive or easy to </a:t>
            </a:r>
            <a:r>
              <a:rPr lang="en-US" dirty="0" err="1" smtClean="0"/>
              <a:t>visualise</a:t>
            </a:r>
            <a:r>
              <a:rPr lang="en-US" dirty="0" smtClean="0"/>
              <a:t>. </a:t>
            </a:r>
          </a:p>
          <a:p>
            <a:r>
              <a:rPr lang="en-US" dirty="0" smtClean="0"/>
              <a:t>The</a:t>
            </a:r>
            <a:r>
              <a:rPr lang="en-US" baseline="0" dirty="0" smtClean="0"/>
              <a:t> selection of the different methods depends on the type of the OCP, As we will explain in the next slide linear programming is not an option, SDP involves semidefinite positive matrices, SOCP involves Second order cone </a:t>
            </a:r>
            <a:endParaRPr lang="en-US" dirty="0" smtClean="0"/>
          </a:p>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21</a:t>
            </a:fld>
            <a:endParaRPr lang="en-US"/>
          </a:p>
        </p:txBody>
      </p:sp>
    </p:spTree>
    <p:extLst>
      <p:ext uri="{BB962C8B-B14F-4D97-AF65-F5344CB8AC3E}">
        <p14:creationId xmlns:p14="http://schemas.microsoft.com/office/powerpoint/2010/main" val="1494200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obvious reason for using convex </a:t>
            </a:r>
            <a:r>
              <a:rPr lang="en-US" dirty="0" err="1" smtClean="0"/>
              <a:t>optimisation</a:t>
            </a:r>
            <a:r>
              <a:rPr lang="en-US" dirty="0" smtClean="0"/>
              <a:t> is the necessary existence of only one global minimum for convex function over its domain. The probability of getting stuck at a local minimum is, therefore, nil. Also, the negative gradient of the function will always lead to the optimum. </a:t>
            </a:r>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22</a:t>
            </a:fld>
            <a:endParaRPr lang="en-US"/>
          </a:p>
        </p:txBody>
      </p:sp>
    </p:spTree>
    <p:extLst>
      <p:ext uri="{BB962C8B-B14F-4D97-AF65-F5344CB8AC3E}">
        <p14:creationId xmlns:p14="http://schemas.microsoft.com/office/powerpoint/2010/main" val="207636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cost function has to be </a:t>
            </a:r>
            <a:r>
              <a:rPr lang="en-US" dirty="0" err="1" smtClean="0"/>
              <a:t>penalised</a:t>
            </a:r>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23</a:t>
            </a:fld>
            <a:endParaRPr lang="en-US"/>
          </a:p>
        </p:txBody>
      </p:sp>
    </p:spTree>
    <p:extLst>
      <p:ext uri="{BB962C8B-B14F-4D97-AF65-F5344CB8AC3E}">
        <p14:creationId xmlns:p14="http://schemas.microsoft.com/office/powerpoint/2010/main" val="562431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2</a:t>
            </a:fld>
            <a:endParaRPr lang="en-US"/>
          </a:p>
        </p:txBody>
      </p:sp>
    </p:spTree>
    <p:extLst>
      <p:ext uri="{BB962C8B-B14F-4D97-AF65-F5344CB8AC3E}">
        <p14:creationId xmlns:p14="http://schemas.microsoft.com/office/powerpoint/2010/main" val="1685732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eta too large, </a:t>
            </a:r>
            <a:r>
              <a:rPr lang="en-US" dirty="0" err="1" smtClean="0"/>
              <a:t>linearisation</a:t>
            </a:r>
            <a:r>
              <a:rPr lang="en-US" dirty="0" smtClean="0"/>
              <a:t> error whereas if its too small</a:t>
            </a:r>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24</a:t>
            </a:fld>
            <a:endParaRPr lang="en-US"/>
          </a:p>
        </p:txBody>
      </p:sp>
    </p:spTree>
    <p:extLst>
      <p:ext uri="{BB962C8B-B14F-4D97-AF65-F5344CB8AC3E}">
        <p14:creationId xmlns:p14="http://schemas.microsoft.com/office/powerpoint/2010/main" val="1143703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Asteroids</a:t>
            </a:r>
            <a:r>
              <a:rPr lang="en-US" baseline="0" dirty="0" smtClean="0"/>
              <a:t> are pristine remnants from the planetary formation. The study of their composition can help understand the process better. They are plentiful in resources and stand as an option for mining. </a:t>
            </a:r>
          </a:p>
          <a:p>
            <a:r>
              <a:rPr lang="en-US" baseline="0" dirty="0" smtClean="0"/>
              <a:t>Chelyabinsk impact, 20 m </a:t>
            </a:r>
            <a:r>
              <a:rPr lang="en-US" baseline="0" dirty="0" err="1" smtClean="0"/>
              <a:t>dia</a:t>
            </a:r>
            <a:r>
              <a:rPr lang="en-US" baseline="0" dirty="0" smtClean="0"/>
              <a:t> asteroid, shockwave across six cities. The threat of impact with Earth, requires missions like asteroid redirect mission. They are therefore a hot topic at present. </a:t>
            </a:r>
          </a:p>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25</a:t>
            </a:fld>
            <a:endParaRPr lang="en-US"/>
          </a:p>
        </p:txBody>
      </p:sp>
    </p:spTree>
    <p:extLst>
      <p:ext uri="{BB962C8B-B14F-4D97-AF65-F5344CB8AC3E}">
        <p14:creationId xmlns:p14="http://schemas.microsoft.com/office/powerpoint/2010/main" val="731602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27</a:t>
            </a:fld>
            <a:endParaRPr lang="en-US"/>
          </a:p>
        </p:txBody>
      </p:sp>
    </p:spTree>
    <p:extLst>
      <p:ext uri="{BB962C8B-B14F-4D97-AF65-F5344CB8AC3E}">
        <p14:creationId xmlns:p14="http://schemas.microsoft.com/office/powerpoint/2010/main" val="935033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34</a:t>
            </a:fld>
            <a:endParaRPr lang="en-US"/>
          </a:p>
        </p:txBody>
      </p:sp>
    </p:spTree>
    <p:extLst>
      <p:ext uri="{BB962C8B-B14F-4D97-AF65-F5344CB8AC3E}">
        <p14:creationId xmlns:p14="http://schemas.microsoft.com/office/powerpoint/2010/main" val="2122859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39</a:t>
            </a:fld>
            <a:endParaRPr lang="en-US"/>
          </a:p>
        </p:txBody>
      </p:sp>
    </p:spTree>
    <p:extLst>
      <p:ext uri="{BB962C8B-B14F-4D97-AF65-F5344CB8AC3E}">
        <p14:creationId xmlns:p14="http://schemas.microsoft.com/office/powerpoint/2010/main" val="1041532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42</a:t>
            </a:fld>
            <a:endParaRPr lang="en-US"/>
          </a:p>
        </p:txBody>
      </p:sp>
    </p:spTree>
    <p:extLst>
      <p:ext uri="{BB962C8B-B14F-4D97-AF65-F5344CB8AC3E}">
        <p14:creationId xmlns:p14="http://schemas.microsoft.com/office/powerpoint/2010/main" val="1409077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53</a:t>
            </a:fld>
            <a:endParaRPr lang="en-US"/>
          </a:p>
        </p:txBody>
      </p:sp>
    </p:spTree>
    <p:extLst>
      <p:ext uri="{BB962C8B-B14F-4D97-AF65-F5344CB8AC3E}">
        <p14:creationId xmlns:p14="http://schemas.microsoft.com/office/powerpoint/2010/main" val="1555821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dirty="0" smtClean="0">
                <a:latin typeface="Times New Roman" charset="0"/>
                <a:ea typeface="Times New Roman" charset="0"/>
                <a:cs typeface="Times New Roman" charset="0"/>
              </a:rPr>
              <a:t>since automated trajectories would lead to the spacecraft spending more time on well illuminated and interesting sites to select a descent site for the TAG descent phase.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dirty="0" smtClean="0">
                <a:latin typeface="Times New Roman" charset="0"/>
                <a:ea typeface="Times New Roman" charset="0"/>
                <a:cs typeface="Times New Roman" charset="0"/>
              </a:rPr>
              <a:t>so that the final time need not be found by trial and error</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sz="1200" dirty="0" smtClean="0">
              <a:latin typeface="Times New Roman" charset="0"/>
              <a:ea typeface="Times New Roman" charset="0"/>
              <a:cs typeface="Times New Roman" charset="0"/>
            </a:endParaRP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sz="1200" dirty="0" smtClean="0">
              <a:latin typeface="Times New Roman" charset="0"/>
              <a:ea typeface="Times New Roman" charset="0"/>
              <a:cs typeface="Times New Roman" charset="0"/>
            </a:endParaRPr>
          </a:p>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57</a:t>
            </a:fld>
            <a:endParaRPr lang="en-US"/>
          </a:p>
        </p:txBody>
      </p:sp>
    </p:spTree>
    <p:extLst>
      <p:ext uri="{BB962C8B-B14F-4D97-AF65-F5344CB8AC3E}">
        <p14:creationId xmlns:p14="http://schemas.microsoft.com/office/powerpoint/2010/main" val="4185056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63</a:t>
            </a:fld>
            <a:endParaRPr lang="en-US"/>
          </a:p>
        </p:txBody>
      </p:sp>
    </p:spTree>
    <p:extLst>
      <p:ext uri="{BB962C8B-B14F-4D97-AF65-F5344CB8AC3E}">
        <p14:creationId xmlns:p14="http://schemas.microsoft.com/office/powerpoint/2010/main" val="1016161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Asteroids</a:t>
            </a:r>
            <a:r>
              <a:rPr lang="en-US" baseline="0" dirty="0" smtClean="0"/>
              <a:t> are pristine remnants from the planetary formation. The study of their composition can help understand the process better. They are plentiful in resources and stand as an option for mining. </a:t>
            </a:r>
          </a:p>
          <a:p>
            <a:r>
              <a:rPr lang="en-US" baseline="0" dirty="0" smtClean="0"/>
              <a:t>Chelyabinsk impact, 20 m </a:t>
            </a:r>
            <a:r>
              <a:rPr lang="en-US" baseline="0" dirty="0" err="1" smtClean="0"/>
              <a:t>dia</a:t>
            </a:r>
            <a:r>
              <a:rPr lang="en-US" baseline="0" dirty="0" smtClean="0"/>
              <a:t> asteroid, shockwave across six cities. The threat of impact with Earth, requires missions like asteroid redirect mission. They are therefore a hot topic at present. </a:t>
            </a:r>
          </a:p>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3</a:t>
            </a:fld>
            <a:endParaRPr lang="en-US"/>
          </a:p>
        </p:txBody>
      </p:sp>
    </p:spTree>
    <p:extLst>
      <p:ext uri="{BB962C8B-B14F-4D97-AF65-F5344CB8AC3E}">
        <p14:creationId xmlns:p14="http://schemas.microsoft.com/office/powerpoint/2010/main" val="641015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most current missions to asteroids that have either conducted sampling missions or close proximity operations to small bodies are: . The current phases of these missions are as follows.</a:t>
            </a:r>
          </a:p>
          <a:p>
            <a:r>
              <a:rPr lang="en-US" baseline="0" dirty="0" smtClean="0"/>
              <a:t>For this thesis we take inspiration from Osiris Rex and Rosetta, since we would like to present a solution for a sampling mission for MAB asteroids. (These are between Mars and Jupiter and also less weathered due to their further positioning from the sun as compared  NEAs).</a:t>
            </a:r>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4</a:t>
            </a:fld>
            <a:endParaRPr lang="en-US"/>
          </a:p>
        </p:txBody>
      </p:sp>
    </p:spTree>
    <p:extLst>
      <p:ext uri="{BB962C8B-B14F-4D97-AF65-F5344CB8AC3E}">
        <p14:creationId xmlns:p14="http://schemas.microsoft.com/office/powerpoint/2010/main" val="1173647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Others</a:t>
            </a:r>
            <a:r>
              <a:rPr lang="en-US" baseline="0" dirty="0" smtClean="0"/>
              <a:t> available for attitude: Euler rotation, MRPs</a:t>
            </a:r>
          </a:p>
          <a:p>
            <a:r>
              <a:rPr lang="en-US" baseline="0" dirty="0" smtClean="0"/>
              <a:t>Dual quaternions: 8 tuple representation, one transformation for both rotation and translation</a:t>
            </a:r>
          </a:p>
          <a:p>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5</a:t>
            </a:fld>
            <a:endParaRPr lang="en-US"/>
          </a:p>
        </p:txBody>
      </p:sp>
    </p:spTree>
    <p:extLst>
      <p:ext uri="{BB962C8B-B14F-4D97-AF65-F5344CB8AC3E}">
        <p14:creationId xmlns:p14="http://schemas.microsoft.com/office/powerpoint/2010/main" val="4072053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shape, size,</a:t>
            </a:r>
            <a:r>
              <a:rPr lang="en-US" baseline="0" dirty="0" smtClean="0"/>
              <a:t> rotation rates, densities </a:t>
            </a:r>
            <a:r>
              <a:rPr lang="en-US" baseline="0" dirty="0" err="1" smtClean="0"/>
              <a:t>etc</a:t>
            </a:r>
            <a:endParaRPr lang="en-US" dirty="0" smtClean="0"/>
          </a:p>
          <a:p>
            <a:r>
              <a:rPr lang="en-US" dirty="0" smtClean="0"/>
              <a:t>2. Highly</a:t>
            </a:r>
            <a:r>
              <a:rPr lang="en-US" baseline="0" dirty="0" smtClean="0"/>
              <a:t> perturbed, </a:t>
            </a:r>
            <a:r>
              <a:rPr lang="en-US" dirty="0" smtClean="0"/>
              <a:t>Non central gravity field – SRP –</a:t>
            </a:r>
            <a:r>
              <a:rPr lang="en-US" baseline="0" dirty="0" smtClean="0"/>
              <a:t> 3BP– stable orbits can turn to crashing or escape orbits (seen in mission  also Philae)</a:t>
            </a:r>
            <a:r>
              <a:rPr lang="en-US" dirty="0" smtClean="0"/>
              <a:t> </a:t>
            </a:r>
          </a:p>
          <a:p>
            <a:r>
              <a:rPr lang="en-US" baseline="0" dirty="0" smtClean="0"/>
              <a:t>3. fast rotation – dynamics unpredictable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4. MAB – 2.1 to 3 au, communication ~17</a:t>
            </a:r>
            <a:r>
              <a:rPr lang="en-US" baseline="0" dirty="0" smtClean="0"/>
              <a:t> to 33 </a:t>
            </a:r>
            <a:r>
              <a:rPr lang="en-US" baseline="0" dirty="0" err="1" smtClean="0"/>
              <a:t>mins</a:t>
            </a:r>
            <a:r>
              <a:rPr lang="en-US" baseline="0" dirty="0" smtClean="0"/>
              <a:t>, remote operation costly, delay in </a:t>
            </a:r>
            <a:r>
              <a:rPr lang="en-US" baseline="0" dirty="0" err="1" smtClean="0"/>
              <a:t>comm</a:t>
            </a:r>
            <a:r>
              <a:rPr lang="en-US" baseline="0" dirty="0" smtClean="0"/>
              <a:t> in unforeseen circumstances (The further we go from the sun, the sampled material becomes more and more primitive. )</a:t>
            </a:r>
          </a:p>
          <a:p>
            <a:r>
              <a:rPr lang="en-US" baseline="0" dirty="0" smtClean="0"/>
              <a:t>5. Restrictions on SC design for fuel requirements</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6</a:t>
            </a:fld>
            <a:endParaRPr lang="en-US"/>
          </a:p>
        </p:txBody>
      </p:sp>
    </p:spTree>
    <p:extLst>
      <p:ext uri="{BB962C8B-B14F-4D97-AF65-F5344CB8AC3E}">
        <p14:creationId xmlns:p14="http://schemas.microsoft.com/office/powerpoint/2010/main" val="3374164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a:t>
            </a:r>
            <a:r>
              <a:rPr lang="en-US" baseline="0" dirty="0" err="1" smtClean="0"/>
              <a:t>Pavone</a:t>
            </a:r>
            <a:r>
              <a:rPr lang="en-US" baseline="0" dirty="0" smtClean="0"/>
              <a:t> et al researched this well. They have put forth the most interesting technologies for further research in autonomous applications for far-Earth missions. </a:t>
            </a:r>
          </a:p>
          <a:p>
            <a:endParaRPr lang="en-US" baseline="0" dirty="0" smtClean="0"/>
          </a:p>
          <a:p>
            <a:r>
              <a:rPr lang="en-US" baseline="0" dirty="0" smtClean="0"/>
              <a:t>We select these two methods since they have some added advantages, which we will discuss in the methodologies.</a:t>
            </a:r>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7</a:t>
            </a:fld>
            <a:endParaRPr lang="en-US"/>
          </a:p>
        </p:txBody>
      </p:sp>
    </p:spTree>
    <p:extLst>
      <p:ext uri="{BB962C8B-B14F-4D97-AF65-F5344CB8AC3E}">
        <p14:creationId xmlns:p14="http://schemas.microsoft.com/office/powerpoint/2010/main" val="715059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8</a:t>
            </a:fld>
            <a:endParaRPr lang="en-US"/>
          </a:p>
        </p:txBody>
      </p:sp>
    </p:spTree>
    <p:extLst>
      <p:ext uri="{BB962C8B-B14F-4D97-AF65-F5344CB8AC3E}">
        <p14:creationId xmlns:p14="http://schemas.microsoft.com/office/powerpoint/2010/main" val="1771134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9</a:t>
            </a:fld>
            <a:endParaRPr lang="en-US"/>
          </a:p>
        </p:txBody>
      </p:sp>
    </p:spTree>
    <p:extLst>
      <p:ext uri="{BB962C8B-B14F-4D97-AF65-F5344CB8AC3E}">
        <p14:creationId xmlns:p14="http://schemas.microsoft.com/office/powerpoint/2010/main" val="1954347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1"/>
          </p:nvPr>
        </p:nvSpPr>
        <p:spPr>
          <a:xfrm>
            <a:off x="0" y="0"/>
            <a:ext cx="9144000" cy="5143500"/>
          </a:xfrm>
        </p:spPr>
        <p:txBody>
          <a:bodyPr/>
          <a:lstStyle/>
          <a:p>
            <a:endParaRPr lang="en-US" dirty="0"/>
          </a:p>
        </p:txBody>
      </p:sp>
      <p:pic>
        <p:nvPicPr>
          <p:cNvPr id="12" name="Afbeelding 2" descr="TUDelft_LogoZWART.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146" y="4663753"/>
            <a:ext cx="1104294" cy="323006"/>
          </a:xfrm>
          <a:prstGeom prst="rect">
            <a:avLst/>
          </a:prstGeom>
        </p:spPr>
      </p:pic>
      <p:sp>
        <p:nvSpPr>
          <p:cNvPr id="13" name="Slide Number Placeholder 5"/>
          <p:cNvSpPr txBox="1">
            <a:spLocks/>
          </p:cNvSpPr>
          <p:nvPr userDrawn="1"/>
        </p:nvSpPr>
        <p:spPr>
          <a:xfrm>
            <a:off x="6651560" y="4815702"/>
            <a:ext cx="231637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mtClean="0"/>
              <a:pPr/>
              <a:t>‹#›</a:t>
            </a:fld>
            <a:endParaRPr lang="en-US" dirty="0"/>
          </a:p>
        </p:txBody>
      </p:sp>
      <p:sp>
        <p:nvSpPr>
          <p:cNvPr id="3" name="TextBox 2"/>
          <p:cNvSpPr txBox="1"/>
          <p:nvPr userDrawn="1"/>
        </p:nvSpPr>
        <p:spPr>
          <a:xfrm>
            <a:off x="-3990281" y="418659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120586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BC969583-E79A-1042-84EC-D29163FDB4F0}" type="datetime1">
              <a:rPr lang="de-DE" smtClean="0"/>
              <a:t>26.03.19</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r>
              <a:rPr lang="en-US" smtClean="0"/>
              <a:t>&lt;Text&gt;</a:t>
            </a:r>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A832CF66-B496-874C-8E08-71A5E0622B6E}" type="slidenum">
              <a:rPr lang="en-US" smtClean="0"/>
              <a:t>‹#›</a:t>
            </a:fld>
            <a:endParaRPr lang="en-US" dirty="0"/>
          </a:p>
        </p:txBody>
      </p:sp>
    </p:spTree>
    <p:extLst>
      <p:ext uri="{BB962C8B-B14F-4D97-AF65-F5344CB8AC3E}">
        <p14:creationId xmlns:p14="http://schemas.microsoft.com/office/powerpoint/2010/main" val="12125356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1"/>
            <a:ext cx="9144000" cy="51434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177705091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72404" y="205979"/>
            <a:ext cx="7090513"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772404" y="1200150"/>
            <a:ext cx="7090513" cy="361555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Slide Number Placeholder 5"/>
          <p:cNvSpPr txBox="1">
            <a:spLocks/>
          </p:cNvSpPr>
          <p:nvPr userDrawn="1"/>
        </p:nvSpPr>
        <p:spPr>
          <a:xfrm>
            <a:off x="6651560" y="4815702"/>
            <a:ext cx="231637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mtClean="0"/>
              <a:pPr/>
              <a:t>‹#›</a:t>
            </a:fld>
            <a:endParaRPr lang="en-US" dirty="0"/>
          </a:p>
        </p:txBody>
      </p:sp>
      <p:pic>
        <p:nvPicPr>
          <p:cNvPr id="6" name="Afbeelding 8" descr="TUDelft_LogoZWART.eps"/>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08624" y="4515071"/>
            <a:ext cx="1104294" cy="430675"/>
          </a:xfrm>
          <a:prstGeom prst="rect">
            <a:avLst/>
          </a:prstGeom>
        </p:spPr>
      </p:pic>
    </p:spTree>
    <p:extLst>
      <p:ext uri="{BB962C8B-B14F-4D97-AF65-F5344CB8AC3E}">
        <p14:creationId xmlns:p14="http://schemas.microsoft.com/office/powerpoint/2010/main" val="13034420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9" r:id="rId3"/>
  </p:sldLayoutIdLst>
  <p:timing>
    <p:tnLst>
      <p:par>
        <p:cTn id="1" dur="indefinite" restart="never" nodeType="tmRoot"/>
      </p:par>
    </p:tnLst>
  </p:timing>
  <p:hf sldNum="0" hdr="0" ftr="0" dt="0"/>
  <p:txStyles>
    <p:titleStyle>
      <a:lvl1pPr algn="l" defTabSz="457200" rtl="0" eaLnBrk="1" latinLnBrk="0" hangingPunct="1">
        <a:spcBef>
          <a:spcPct val="0"/>
        </a:spcBef>
        <a:buNone/>
        <a:defRPr sz="3600" kern="1200">
          <a:solidFill>
            <a:srgbClr val="00A6D6"/>
          </a:solidFill>
          <a:latin typeface="Arial"/>
          <a:ea typeface="+mj-ea"/>
          <a:cs typeface="Arial"/>
        </a:defRPr>
      </a:lvl1pPr>
    </p:titleStyle>
    <p:body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xml"/><Relationship Id="rId5" Type="http://schemas.openxmlformats.org/officeDocument/2006/relationships/image" Target="../media/image2.png"/><Relationship Id="rId6" Type="http://schemas.openxmlformats.org/officeDocument/2006/relationships/image" Target="../media/image3.emf"/><Relationship Id="rId7" Type="http://schemas.openxmlformats.org/officeDocument/2006/relationships/image" Target="../media/image4.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5.pbm"/><Relationship Id="rId5"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7.jp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5.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tiff"/><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60.tiff"/><Relationship Id="rId4" Type="http://schemas.openxmlformats.org/officeDocument/2006/relationships/image" Target="../media/image61.tiff"/><Relationship Id="rId5" Type="http://schemas.openxmlformats.org/officeDocument/2006/relationships/image" Target="../media/image62.tiff"/><Relationship Id="rId6" Type="http://schemas.openxmlformats.org/officeDocument/2006/relationships/image" Target="../media/image63.tiff"/><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64.tiff"/><Relationship Id="rId4" Type="http://schemas.openxmlformats.org/officeDocument/2006/relationships/image" Target="../media/image65.tiff"/><Relationship Id="rId5" Type="http://schemas.openxmlformats.org/officeDocument/2006/relationships/image" Target="../media/image66.tiff"/><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67.tiff"/><Relationship Id="rId4" Type="http://schemas.openxmlformats.org/officeDocument/2006/relationships/image" Target="../media/image68.tiff"/><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9.tiff"/></Relationships>
</file>

<file path=ppt/slides/_rels/slide47.xml.rels><?xml version="1.0" encoding="UTF-8" standalone="yes"?>
<Relationships xmlns="http://schemas.openxmlformats.org/package/2006/relationships"><Relationship Id="rId3" Type="http://schemas.openxmlformats.org/officeDocument/2006/relationships/image" Target="../media/image71.tiff"/><Relationship Id="rId4" Type="http://schemas.openxmlformats.org/officeDocument/2006/relationships/image" Target="../media/image72.tiff"/><Relationship Id="rId5" Type="http://schemas.openxmlformats.org/officeDocument/2006/relationships/image" Target="../media/image5.png"/><Relationship Id="rId6" Type="http://schemas.openxmlformats.org/officeDocument/2006/relationships/image" Target="../media/image73.tiff"/><Relationship Id="rId1" Type="http://schemas.openxmlformats.org/officeDocument/2006/relationships/slideLayout" Target="../slideLayouts/slideLayout2.xml"/><Relationship Id="rId2" Type="http://schemas.openxmlformats.org/officeDocument/2006/relationships/image" Target="../media/image70.tiff"/></Relationships>
</file>

<file path=ppt/slides/_rels/slide48.xml.rels><?xml version="1.0" encoding="UTF-8" standalone="yes"?>
<Relationships xmlns="http://schemas.openxmlformats.org/package/2006/relationships"><Relationship Id="rId3" Type="http://schemas.openxmlformats.org/officeDocument/2006/relationships/image" Target="../media/image74.tiff"/><Relationship Id="rId4" Type="http://schemas.openxmlformats.org/officeDocument/2006/relationships/image" Target="../media/image75.tiff"/><Relationship Id="rId5" Type="http://schemas.openxmlformats.org/officeDocument/2006/relationships/image" Target="../media/image76.tiff"/><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77.tiff"/><Relationship Id="rId4" Type="http://schemas.openxmlformats.org/officeDocument/2006/relationships/image" Target="../media/image78.tiff"/><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12.png"/><Relationship Id="rId6" Type="http://schemas.openxmlformats.org/officeDocument/2006/relationships/image" Target="../media/image5.png"/><Relationship Id="rId1" Type="http://schemas.microsoft.com/office/2007/relationships/media" Target="../media/media2.mov"/><Relationship Id="rId2" Type="http://schemas.openxmlformats.org/officeDocument/2006/relationships/video" Target="../media/media2.mov"/></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79.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80.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8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8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8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extremetech.com/extreme/286238-hayabusa-2-successfully-collects-sample-from-asteroid-ryugu" TargetMode="External"/><Relationship Id="rId3" Type="http://schemas.openxmlformats.org/officeDocument/2006/relationships/image" Target="../media/image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8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8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9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9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zgif.com-video-to-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pic>
        <p:nvPicPr>
          <p:cNvPr id="8" name="Picture 3" descr="TU_P5#white.eps"/>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0264" y="4389330"/>
            <a:ext cx="1368883" cy="843232"/>
          </a:xfrm>
          <a:prstGeom prst="rect">
            <a:avLst/>
          </a:prstGeom>
        </p:spPr>
      </p:pic>
      <p:sp>
        <p:nvSpPr>
          <p:cNvPr id="5" name="TextBox 4"/>
          <p:cNvSpPr txBox="1"/>
          <p:nvPr/>
        </p:nvSpPr>
        <p:spPr>
          <a:xfrm>
            <a:off x="100264" y="110837"/>
            <a:ext cx="9144000" cy="1354217"/>
          </a:xfrm>
          <a:prstGeom prst="rect">
            <a:avLst/>
          </a:prstGeom>
          <a:noFill/>
        </p:spPr>
        <p:txBody>
          <a:bodyPr wrap="square" rtlCol="0">
            <a:spAutoFit/>
          </a:bodyPr>
          <a:lstStyle/>
          <a:p>
            <a:r>
              <a:rPr lang="en-GB" sz="3200" dirty="0" smtClean="0">
                <a:solidFill>
                  <a:schemeClr val="bg1"/>
                </a:solidFill>
                <a:latin typeface="Times New Roman" panose="02020603050405020304" pitchFamily="18" charset="0"/>
                <a:cs typeface="Times New Roman" panose="02020603050405020304" pitchFamily="18" charset="0"/>
              </a:rPr>
              <a:t>Autonomous Guidance for Asteroid Descent using Successive Convex Optimisation</a:t>
            </a:r>
          </a:p>
          <a:p>
            <a:r>
              <a:rPr lang="en-GB" dirty="0" smtClean="0">
                <a:solidFill>
                  <a:schemeClr val="bg1"/>
                </a:solidFill>
                <a:latin typeface="Times New Roman" panose="02020603050405020304" pitchFamily="18" charset="0"/>
                <a:cs typeface="Times New Roman" panose="02020603050405020304" pitchFamily="18" charset="0"/>
              </a:rPr>
              <a:t>Dual Quaternion Approach</a:t>
            </a:r>
            <a:endParaRPr lang="nl-NL" dirty="0">
              <a:solidFill>
                <a:schemeClr val="bg1"/>
              </a:solidFill>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051521343"/>
              </p:ext>
            </p:extLst>
          </p:nvPr>
        </p:nvGraphicFramePr>
        <p:xfrm>
          <a:off x="3253980" y="3779730"/>
          <a:ext cx="5940152" cy="1219200"/>
        </p:xfrm>
        <a:graphic>
          <a:graphicData uri="http://schemas.openxmlformats.org/drawingml/2006/table">
            <a:tbl>
              <a:tblPr firstRow="1" bandRow="1">
                <a:tableStyleId>{5C22544A-7EE6-4342-B048-85BDC9FD1C3A}</a:tableStyleId>
              </a:tblPr>
              <a:tblGrid>
                <a:gridCol w="2278633">
                  <a:extLst>
                    <a:ext uri="{9D8B030D-6E8A-4147-A177-3AD203B41FA5}">
                      <a16:colId xmlns="" xmlns:a16="http://schemas.microsoft.com/office/drawing/2014/main" val="3359895638"/>
                    </a:ext>
                  </a:extLst>
                </a:gridCol>
                <a:gridCol w="3661519">
                  <a:extLst>
                    <a:ext uri="{9D8B030D-6E8A-4147-A177-3AD203B41FA5}">
                      <a16:colId xmlns="" xmlns:a16="http://schemas.microsoft.com/office/drawing/2014/main" val="4282827147"/>
                    </a:ext>
                  </a:extLst>
                </a:gridCol>
              </a:tblGrid>
              <a:tr h="216024">
                <a:tc>
                  <a:txBody>
                    <a:bodyPr/>
                    <a:lstStyle/>
                    <a:p>
                      <a:r>
                        <a:rPr lang="en-GB" sz="1400" b="0" dirty="0" err="1" smtClean="0">
                          <a:solidFill>
                            <a:schemeClr val="bg1"/>
                          </a:solidFill>
                          <a:latin typeface="Times New Roman" panose="02020603050405020304" pitchFamily="18" charset="0"/>
                          <a:cs typeface="Times New Roman" panose="02020603050405020304" pitchFamily="18" charset="0"/>
                        </a:rPr>
                        <a:t>Dr.</a:t>
                      </a:r>
                      <a:r>
                        <a:rPr lang="en-GB" sz="1400" b="0" dirty="0" smtClean="0">
                          <a:solidFill>
                            <a:schemeClr val="bg1"/>
                          </a:solidFill>
                          <a:latin typeface="Times New Roman" panose="02020603050405020304" pitchFamily="18" charset="0"/>
                          <a:cs typeface="Times New Roman" panose="02020603050405020304" pitchFamily="18" charset="0"/>
                        </a:rPr>
                        <a:t> </a:t>
                      </a:r>
                      <a:r>
                        <a:rPr lang="en-GB" sz="1400" b="0" dirty="0" err="1" smtClean="0">
                          <a:solidFill>
                            <a:schemeClr val="bg1"/>
                          </a:solidFill>
                          <a:latin typeface="Times New Roman" panose="02020603050405020304" pitchFamily="18" charset="0"/>
                          <a:cs typeface="Times New Roman" panose="02020603050405020304" pitchFamily="18" charset="0"/>
                        </a:rPr>
                        <a:t>ir.</a:t>
                      </a:r>
                      <a:r>
                        <a:rPr lang="en-GB" sz="1400" b="0" baseline="0" dirty="0" smtClean="0">
                          <a:solidFill>
                            <a:schemeClr val="bg1"/>
                          </a:solidFill>
                          <a:latin typeface="Times New Roman" panose="02020603050405020304" pitchFamily="18" charset="0"/>
                          <a:cs typeface="Times New Roman" panose="02020603050405020304" pitchFamily="18" charset="0"/>
                        </a:rPr>
                        <a:t> E. </a:t>
                      </a:r>
                      <a:r>
                        <a:rPr lang="en-GB" sz="1400" b="0" baseline="0" dirty="0" err="1" smtClean="0">
                          <a:solidFill>
                            <a:schemeClr val="bg1"/>
                          </a:solidFill>
                          <a:latin typeface="Times New Roman" panose="02020603050405020304" pitchFamily="18" charset="0"/>
                          <a:cs typeface="Times New Roman" panose="02020603050405020304" pitchFamily="18" charset="0"/>
                        </a:rPr>
                        <a:t>Mooij</a:t>
                      </a:r>
                      <a:endParaRPr lang="nl-NL" sz="1400" b="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GB" sz="1400" b="0" dirty="0" smtClean="0">
                          <a:solidFill>
                            <a:schemeClr val="bg1"/>
                          </a:solidFill>
                          <a:latin typeface="Times New Roman" panose="02020603050405020304" pitchFamily="18" charset="0"/>
                          <a:cs typeface="Times New Roman" panose="02020603050405020304" pitchFamily="18" charset="0"/>
                        </a:rPr>
                        <a:t>TU</a:t>
                      </a:r>
                      <a:r>
                        <a:rPr lang="en-GB" sz="1400" b="0" baseline="0" dirty="0" smtClean="0">
                          <a:solidFill>
                            <a:schemeClr val="bg1"/>
                          </a:solidFill>
                          <a:latin typeface="Times New Roman" panose="02020603050405020304" pitchFamily="18" charset="0"/>
                          <a:cs typeface="Times New Roman" panose="02020603050405020304" pitchFamily="18" charset="0"/>
                        </a:rPr>
                        <a:t> Delft, Astrodynamics and Space Missions</a:t>
                      </a:r>
                      <a:endParaRPr lang="nl-NL" sz="1400" b="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1382128"/>
                  </a:ext>
                </a:extLst>
              </a:tr>
              <a:tr h="127248">
                <a:tc>
                  <a:txBody>
                    <a:bodyPr/>
                    <a:lstStyle/>
                    <a:p>
                      <a:r>
                        <a:rPr lang="en-GB" sz="1400" b="0" dirty="0" err="1" smtClean="0">
                          <a:solidFill>
                            <a:schemeClr val="bg1"/>
                          </a:solidFill>
                          <a:latin typeface="Times New Roman" panose="02020603050405020304" pitchFamily="18" charset="0"/>
                          <a:cs typeface="Times New Roman" panose="02020603050405020304" pitchFamily="18" charset="0"/>
                        </a:rPr>
                        <a:t>Dr.</a:t>
                      </a:r>
                      <a:r>
                        <a:rPr lang="en-GB" sz="1400" b="0" dirty="0" smtClean="0">
                          <a:solidFill>
                            <a:schemeClr val="bg1"/>
                          </a:solidFill>
                          <a:latin typeface="Times New Roman" panose="02020603050405020304" pitchFamily="18" charset="0"/>
                          <a:cs typeface="Times New Roman" panose="02020603050405020304" pitchFamily="18" charset="0"/>
                        </a:rPr>
                        <a:t> </a:t>
                      </a:r>
                      <a:r>
                        <a:rPr lang="en-GB" sz="1400" b="0" dirty="0" err="1" smtClean="0">
                          <a:solidFill>
                            <a:schemeClr val="bg1"/>
                          </a:solidFill>
                          <a:latin typeface="Times New Roman" panose="02020603050405020304" pitchFamily="18" charset="0"/>
                          <a:cs typeface="Times New Roman" panose="02020603050405020304" pitchFamily="18" charset="0"/>
                        </a:rPr>
                        <a:t>ir.</a:t>
                      </a:r>
                      <a:r>
                        <a:rPr lang="en-GB" sz="1400" b="0" dirty="0" smtClean="0">
                          <a:solidFill>
                            <a:schemeClr val="bg1"/>
                          </a:solidFill>
                          <a:latin typeface="Times New Roman" panose="02020603050405020304" pitchFamily="18" charset="0"/>
                          <a:cs typeface="Times New Roman" panose="02020603050405020304" pitchFamily="18" charset="0"/>
                        </a:rPr>
                        <a:t> M. </a:t>
                      </a:r>
                      <a:r>
                        <a:rPr lang="en-GB" sz="1400" b="0" dirty="0" err="1" smtClean="0">
                          <a:solidFill>
                            <a:schemeClr val="bg1"/>
                          </a:solidFill>
                          <a:latin typeface="Times New Roman" panose="02020603050405020304" pitchFamily="18" charset="0"/>
                          <a:cs typeface="Times New Roman" panose="02020603050405020304" pitchFamily="18" charset="0"/>
                        </a:rPr>
                        <a:t>Sagliano</a:t>
                      </a:r>
                      <a:endParaRPr lang="nl-NL" sz="1400" b="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GB" sz="1400" b="0" dirty="0" err="1" smtClean="0">
                          <a:solidFill>
                            <a:schemeClr val="bg1"/>
                          </a:solidFill>
                          <a:latin typeface="Times New Roman" panose="02020603050405020304" pitchFamily="18" charset="0"/>
                          <a:cs typeface="Times New Roman" panose="02020603050405020304" pitchFamily="18" charset="0"/>
                        </a:rPr>
                        <a:t>Deutsches</a:t>
                      </a:r>
                      <a:r>
                        <a:rPr lang="en-GB" sz="1400" b="0" baseline="0" dirty="0" smtClean="0">
                          <a:solidFill>
                            <a:schemeClr val="bg1"/>
                          </a:solidFill>
                          <a:latin typeface="Times New Roman" panose="02020603050405020304" pitchFamily="18" charset="0"/>
                          <a:cs typeface="Times New Roman" panose="02020603050405020304" pitchFamily="18" charset="0"/>
                        </a:rPr>
                        <a:t> </a:t>
                      </a:r>
                      <a:r>
                        <a:rPr lang="en-GB" sz="1400" b="0" baseline="0" dirty="0" err="1" smtClean="0">
                          <a:solidFill>
                            <a:schemeClr val="bg1"/>
                          </a:solidFill>
                          <a:latin typeface="Times New Roman" panose="02020603050405020304" pitchFamily="18" charset="0"/>
                          <a:cs typeface="Times New Roman" panose="02020603050405020304" pitchFamily="18" charset="0"/>
                        </a:rPr>
                        <a:t>Zentrum</a:t>
                      </a:r>
                      <a:r>
                        <a:rPr lang="en-GB" sz="1400" b="0" baseline="0" dirty="0" smtClean="0">
                          <a:solidFill>
                            <a:schemeClr val="bg1"/>
                          </a:solidFill>
                          <a:latin typeface="Times New Roman" panose="02020603050405020304" pitchFamily="18" charset="0"/>
                          <a:cs typeface="Times New Roman" panose="02020603050405020304" pitchFamily="18" charset="0"/>
                        </a:rPr>
                        <a:t> fur </a:t>
                      </a:r>
                      <a:r>
                        <a:rPr lang="en-GB" sz="1400" b="0" baseline="0" dirty="0" err="1" smtClean="0">
                          <a:solidFill>
                            <a:schemeClr val="bg1"/>
                          </a:solidFill>
                          <a:latin typeface="Times New Roman" panose="02020603050405020304" pitchFamily="18" charset="0"/>
                          <a:cs typeface="Times New Roman" panose="02020603050405020304" pitchFamily="18" charset="0"/>
                        </a:rPr>
                        <a:t>Luft</a:t>
                      </a:r>
                      <a:r>
                        <a:rPr lang="en-GB" sz="1400" b="0" baseline="0" dirty="0" smtClean="0">
                          <a:solidFill>
                            <a:schemeClr val="bg1"/>
                          </a:solidFill>
                          <a:latin typeface="Times New Roman" panose="02020603050405020304" pitchFamily="18" charset="0"/>
                          <a:cs typeface="Times New Roman" panose="02020603050405020304" pitchFamily="18" charset="0"/>
                        </a:rPr>
                        <a:t>-und </a:t>
                      </a:r>
                      <a:r>
                        <a:rPr lang="en-GB" sz="1400" b="0" baseline="0" dirty="0" err="1" smtClean="0">
                          <a:solidFill>
                            <a:schemeClr val="bg1"/>
                          </a:solidFill>
                          <a:latin typeface="Times New Roman" panose="02020603050405020304" pitchFamily="18" charset="0"/>
                          <a:cs typeface="Times New Roman" panose="02020603050405020304" pitchFamily="18" charset="0"/>
                        </a:rPr>
                        <a:t>Raumfahrt</a:t>
                      </a:r>
                      <a:r>
                        <a:rPr lang="en-GB" sz="1400" b="0" baseline="0" dirty="0" smtClean="0">
                          <a:solidFill>
                            <a:schemeClr val="bg1"/>
                          </a:solidFill>
                          <a:latin typeface="Times New Roman" panose="02020603050405020304" pitchFamily="18" charset="0"/>
                          <a:cs typeface="Times New Roman" panose="02020603050405020304" pitchFamily="18" charset="0"/>
                        </a:rPr>
                        <a:t> </a:t>
                      </a:r>
                      <a:r>
                        <a:rPr lang="en-GB" sz="1400" b="0" baseline="0" dirty="0" err="1" smtClean="0">
                          <a:solidFill>
                            <a:schemeClr val="bg1"/>
                          </a:solidFill>
                          <a:latin typeface="Times New Roman" panose="02020603050405020304" pitchFamily="18" charset="0"/>
                          <a:cs typeface="Times New Roman" panose="02020603050405020304" pitchFamily="18" charset="0"/>
                        </a:rPr>
                        <a:t>e.V</a:t>
                      </a:r>
                      <a:r>
                        <a:rPr lang="en-GB" sz="1400" b="0" baseline="0" dirty="0" smtClean="0">
                          <a:solidFill>
                            <a:schemeClr val="bg1"/>
                          </a:solidFill>
                          <a:latin typeface="Times New Roman" panose="02020603050405020304" pitchFamily="18" charset="0"/>
                          <a:cs typeface="Times New Roman" panose="02020603050405020304" pitchFamily="18" charset="0"/>
                        </a:rPr>
                        <a:t>.</a:t>
                      </a:r>
                      <a:endParaRPr lang="nl-NL" sz="1400" b="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798277725"/>
                  </a:ext>
                </a:extLst>
              </a:tr>
              <a:tr h="20052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b="0" dirty="0" err="1" smtClean="0">
                          <a:solidFill>
                            <a:schemeClr val="bg1"/>
                          </a:solidFill>
                          <a:latin typeface="Times New Roman" panose="02020603050405020304" pitchFamily="18" charset="0"/>
                          <a:cs typeface="Times New Roman" panose="02020603050405020304" pitchFamily="18" charset="0"/>
                        </a:rPr>
                        <a:t>Prof.</a:t>
                      </a:r>
                      <a:r>
                        <a:rPr lang="en-GB" sz="1400" b="0" dirty="0" smtClean="0">
                          <a:solidFill>
                            <a:schemeClr val="bg1"/>
                          </a:solidFill>
                          <a:latin typeface="Times New Roman" panose="02020603050405020304" pitchFamily="18" charset="0"/>
                          <a:cs typeface="Times New Roman" panose="02020603050405020304" pitchFamily="18" charset="0"/>
                        </a:rPr>
                        <a:t> dr.</a:t>
                      </a:r>
                      <a:r>
                        <a:rPr lang="en-GB" sz="1400" b="0" baseline="0" dirty="0" smtClean="0">
                          <a:solidFill>
                            <a:schemeClr val="bg1"/>
                          </a:solidFill>
                          <a:latin typeface="Times New Roman" panose="02020603050405020304" pitchFamily="18" charset="0"/>
                          <a:cs typeface="Times New Roman" panose="02020603050405020304" pitchFamily="18" charset="0"/>
                        </a:rPr>
                        <a:t> </a:t>
                      </a:r>
                      <a:r>
                        <a:rPr lang="en-GB" sz="1400" b="0" baseline="0" dirty="0" smtClean="0">
                          <a:solidFill>
                            <a:schemeClr val="bg1"/>
                          </a:solidFill>
                          <a:latin typeface="Times New Roman" panose="02020603050405020304" pitchFamily="18" charset="0"/>
                          <a:cs typeface="Times New Roman" panose="02020603050405020304" pitchFamily="18" charset="0"/>
                        </a:rPr>
                        <a:t>ir. P.N.A.M</a:t>
                      </a:r>
                      <a:r>
                        <a:rPr lang="en-GB" sz="1400" b="0" baseline="0" dirty="0" smtClean="0">
                          <a:solidFill>
                            <a:schemeClr val="bg1"/>
                          </a:solidFill>
                          <a:latin typeface="Times New Roman" panose="02020603050405020304" pitchFamily="18" charset="0"/>
                          <a:cs typeface="Times New Roman" panose="02020603050405020304" pitchFamily="18" charset="0"/>
                        </a:rPr>
                        <a:t>. </a:t>
                      </a:r>
                      <a:r>
                        <a:rPr lang="en-GB" sz="1400" b="0" baseline="0" dirty="0" err="1" smtClean="0">
                          <a:solidFill>
                            <a:schemeClr val="bg1"/>
                          </a:solidFill>
                          <a:latin typeface="Times New Roman" panose="02020603050405020304" pitchFamily="18" charset="0"/>
                          <a:cs typeface="Times New Roman" panose="02020603050405020304" pitchFamily="18" charset="0"/>
                        </a:rPr>
                        <a:t>Visser</a:t>
                      </a:r>
                      <a:endParaRPr lang="nl-NL" sz="1400" b="0" dirty="0" smtClean="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b="0" dirty="0" smtClean="0">
                          <a:solidFill>
                            <a:schemeClr val="bg1"/>
                          </a:solidFill>
                          <a:latin typeface="Times New Roman" panose="02020603050405020304" pitchFamily="18" charset="0"/>
                          <a:cs typeface="Times New Roman" panose="02020603050405020304" pitchFamily="18" charset="0"/>
                        </a:rPr>
                        <a:t>TU</a:t>
                      </a:r>
                      <a:r>
                        <a:rPr lang="en-GB" sz="1400" b="0" baseline="0" dirty="0" smtClean="0">
                          <a:solidFill>
                            <a:schemeClr val="bg1"/>
                          </a:solidFill>
                          <a:latin typeface="Times New Roman" panose="02020603050405020304" pitchFamily="18" charset="0"/>
                          <a:cs typeface="Times New Roman" panose="02020603050405020304" pitchFamily="18" charset="0"/>
                        </a:rPr>
                        <a:t> Delft, Astrodynamics and Space Missions</a:t>
                      </a:r>
                      <a:endParaRPr lang="nl-NL" sz="1400" b="0" dirty="0" smtClean="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20052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b="0" dirty="0" err="1" smtClean="0">
                          <a:solidFill>
                            <a:schemeClr val="bg1"/>
                          </a:solidFill>
                          <a:latin typeface="Times New Roman" panose="02020603050405020304" pitchFamily="18" charset="0"/>
                          <a:cs typeface="Times New Roman" panose="02020603050405020304" pitchFamily="18" charset="0"/>
                        </a:rPr>
                        <a:t>Dr.</a:t>
                      </a:r>
                      <a:r>
                        <a:rPr lang="en-GB" sz="1400" b="0" dirty="0" smtClean="0">
                          <a:solidFill>
                            <a:schemeClr val="bg1"/>
                          </a:solidFill>
                          <a:latin typeface="Times New Roman" panose="02020603050405020304" pitchFamily="18" charset="0"/>
                          <a:cs typeface="Times New Roman" panose="02020603050405020304" pitchFamily="18" charset="0"/>
                        </a:rPr>
                        <a:t> ir.</a:t>
                      </a:r>
                      <a:r>
                        <a:rPr lang="en-GB" sz="1400" b="0" baseline="0" dirty="0" smtClean="0">
                          <a:solidFill>
                            <a:schemeClr val="bg1"/>
                          </a:solidFill>
                          <a:latin typeface="Times New Roman" panose="02020603050405020304" pitchFamily="18" charset="0"/>
                          <a:cs typeface="Times New Roman" panose="02020603050405020304" pitchFamily="18" charset="0"/>
                        </a:rPr>
                        <a:t> C. </a:t>
                      </a:r>
                      <a:r>
                        <a:rPr lang="en-GB" sz="1400" b="0" baseline="0" dirty="0" err="1" smtClean="0">
                          <a:solidFill>
                            <a:schemeClr val="bg1"/>
                          </a:solidFill>
                          <a:latin typeface="Times New Roman" panose="02020603050405020304" pitchFamily="18" charset="0"/>
                          <a:cs typeface="Times New Roman" panose="02020603050405020304" pitchFamily="18" charset="0"/>
                        </a:rPr>
                        <a:t>Visser</a:t>
                      </a:r>
                      <a:endParaRPr lang="nl-NL" sz="1400" b="0" dirty="0" smtClean="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b="0" dirty="0" smtClean="0">
                          <a:solidFill>
                            <a:schemeClr val="bg1"/>
                          </a:solidFill>
                          <a:latin typeface="Times New Roman" panose="02020603050405020304" pitchFamily="18" charset="0"/>
                          <a:cs typeface="Times New Roman" panose="02020603050405020304" pitchFamily="18" charset="0"/>
                        </a:rPr>
                        <a:t>TU</a:t>
                      </a:r>
                      <a:r>
                        <a:rPr lang="en-GB" sz="1400" b="0" baseline="0" dirty="0" smtClean="0">
                          <a:solidFill>
                            <a:schemeClr val="bg1"/>
                          </a:solidFill>
                          <a:latin typeface="Times New Roman" panose="02020603050405020304" pitchFamily="18" charset="0"/>
                          <a:cs typeface="Times New Roman" panose="02020603050405020304" pitchFamily="18" charset="0"/>
                        </a:rPr>
                        <a:t> Delft, Controls and Simulations</a:t>
                      </a:r>
                      <a:endParaRPr lang="nl-NL" sz="1400" b="0" dirty="0" smtClean="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bl>
          </a:graphicData>
        </a:graphic>
      </p:graphicFrame>
      <p:sp>
        <p:nvSpPr>
          <p:cNvPr id="9" name="TextBox 8"/>
          <p:cNvSpPr txBox="1"/>
          <p:nvPr/>
        </p:nvSpPr>
        <p:spPr>
          <a:xfrm>
            <a:off x="100264" y="1575891"/>
            <a:ext cx="1284663" cy="338554"/>
          </a:xfrm>
          <a:prstGeom prst="rect">
            <a:avLst/>
          </a:prstGeom>
          <a:noFill/>
        </p:spPr>
        <p:txBody>
          <a:bodyPr wrap="square" rtlCol="0">
            <a:spAutoFit/>
          </a:bodyPr>
          <a:lstStyle/>
          <a:p>
            <a:r>
              <a:rPr lang="en-GB" sz="1600" dirty="0" smtClean="0">
                <a:solidFill>
                  <a:schemeClr val="bg1"/>
                </a:solidFill>
                <a:latin typeface="Times New Roman" panose="02020603050405020304" pitchFamily="18" charset="0"/>
                <a:cs typeface="Times New Roman" panose="02020603050405020304" pitchFamily="18" charset="0"/>
              </a:rPr>
              <a:t>S. Hazra</a:t>
            </a:r>
            <a:endParaRPr lang="nl-NL" sz="1600"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25" y="4011910"/>
            <a:ext cx="1099567" cy="916306"/>
          </a:xfrm>
          <a:prstGeom prst="rect">
            <a:avLst/>
          </a:prstGeom>
        </p:spPr>
      </p:pic>
      <p:sp>
        <p:nvSpPr>
          <p:cNvPr id="10" name="TextBox 9"/>
          <p:cNvSpPr txBox="1"/>
          <p:nvPr/>
        </p:nvSpPr>
        <p:spPr>
          <a:xfrm>
            <a:off x="100264" y="1837422"/>
            <a:ext cx="1735432" cy="338554"/>
          </a:xfrm>
          <a:prstGeom prst="rect">
            <a:avLst/>
          </a:prstGeom>
          <a:noFill/>
        </p:spPr>
        <p:txBody>
          <a:bodyPr wrap="square" rtlCol="0">
            <a:spAutoFit/>
          </a:bodyPr>
          <a:lstStyle/>
          <a:p>
            <a:r>
              <a:rPr lang="en-GB" sz="1600" smtClean="0">
                <a:solidFill>
                  <a:schemeClr val="bg1"/>
                </a:solidFill>
                <a:latin typeface="Times New Roman" panose="02020603050405020304" pitchFamily="18" charset="0"/>
                <a:cs typeface="Times New Roman" panose="02020603050405020304" pitchFamily="18" charset="0"/>
              </a:rPr>
              <a:t>28</a:t>
            </a:r>
            <a:r>
              <a:rPr lang="en-GB" sz="1600" baseline="30000" smtClean="0">
                <a:solidFill>
                  <a:schemeClr val="bg1"/>
                </a:solidFill>
                <a:latin typeface="Times New Roman" panose="02020603050405020304" pitchFamily="18" charset="0"/>
                <a:cs typeface="Times New Roman" panose="02020603050405020304" pitchFamily="18" charset="0"/>
              </a:rPr>
              <a:t>th</a:t>
            </a:r>
            <a:r>
              <a:rPr lang="en-GB" sz="1600" smtClean="0">
                <a:solidFill>
                  <a:schemeClr val="bg1"/>
                </a:solidFill>
                <a:latin typeface="Times New Roman" panose="02020603050405020304" pitchFamily="18" charset="0"/>
                <a:cs typeface="Times New Roman" panose="02020603050405020304" pitchFamily="18" charset="0"/>
              </a:rPr>
              <a:t> March 2019</a:t>
            </a:r>
            <a:endParaRPr lang="nl-NL"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92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24"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8"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22" presetClass="entr" presetSubtype="8"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par>
                                <p:cTn id="18" presetID="22" presetClass="entr" presetSubtype="8"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7" repeatCount="indefinite" fill="remove" display="0">
                  <p:stCondLst>
                    <p:cond delay="indefinite"/>
                  </p:stCondLst>
                </p:cTn>
                <p:tgtEl>
                  <p:spTgt spid="3"/>
                </p:tgtEl>
              </p:cMediaNode>
            </p:video>
            <p:seq concurrent="1" nextAc="seek">
              <p:cTn id="28" restart="whenNotActive" fill="hold" evtFilter="cancelBubble" nodeType="interactiveSeq">
                <p:stCondLst>
                  <p:cond evt="onClick" delay="0">
                    <p:tgtEl>
                      <p:spTgt spid="3"/>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3"/>
                                        </p:tgtEl>
                                      </p:cBhvr>
                                    </p:cmd>
                                  </p:childTnLst>
                                </p:cTn>
                              </p:par>
                            </p:childTnLst>
                          </p:cTn>
                        </p:par>
                      </p:childTnLst>
                    </p:cTn>
                  </p:par>
                </p:childTnLst>
              </p:cTn>
              <p:nextCondLst>
                <p:cond evt="onClick" delay="0">
                  <p:tgtEl>
                    <p:spTgt spid="3"/>
                  </p:tgtEl>
                </p:cond>
              </p:nextCondLst>
            </p:seq>
          </p:childTnLst>
        </p:cTn>
      </p:par>
    </p:tnLst>
    <p:bldLst>
      <p:bldP spid="5"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a:bodyPr>
          <a:lstStyle/>
          <a:p>
            <a:pPr algn="ctr"/>
            <a:r>
              <a:rPr lang="en-US" sz="4000" dirty="0" smtClean="0">
                <a:latin typeface="Times New Roman" charset="0"/>
                <a:ea typeface="Times New Roman" charset="0"/>
                <a:cs typeface="Times New Roman" charset="0"/>
              </a:rPr>
              <a:t>Mission Overview</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102632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1835150" y="-141096"/>
            <a:ext cx="7189126" cy="857250"/>
          </a:xfrm>
        </p:spPr>
        <p:txBody>
          <a:bodyPr>
            <a:normAutofit/>
          </a:bodyPr>
          <a:lstStyle/>
          <a:p>
            <a:pPr algn="ctr"/>
            <a:r>
              <a:rPr lang="en-US" dirty="0" smtClean="0">
                <a:solidFill>
                  <a:schemeClr val="tx1">
                    <a:lumMod val="95000"/>
                    <a:lumOff val="5000"/>
                  </a:schemeClr>
                </a:solidFill>
                <a:latin typeface="Times New Roman" charset="0"/>
                <a:ea typeface="Times New Roman" charset="0"/>
                <a:cs typeface="Times New Roman" charset="0"/>
              </a:rPr>
              <a:t>Which </a:t>
            </a:r>
            <a:r>
              <a:rPr lang="en-US" dirty="0">
                <a:solidFill>
                  <a:schemeClr val="tx1">
                    <a:lumMod val="95000"/>
                    <a:lumOff val="5000"/>
                  </a:schemeClr>
                </a:solidFill>
                <a:latin typeface="Times New Roman" charset="0"/>
                <a:ea typeface="Times New Roman" charset="0"/>
                <a:cs typeface="Times New Roman" charset="0"/>
              </a:rPr>
              <a:t>M</a:t>
            </a:r>
            <a:r>
              <a:rPr lang="en-US" dirty="0" smtClean="0">
                <a:solidFill>
                  <a:schemeClr val="tx1">
                    <a:lumMod val="95000"/>
                    <a:lumOff val="5000"/>
                  </a:schemeClr>
                </a:solidFill>
                <a:latin typeface="Times New Roman" charset="0"/>
                <a:ea typeface="Times New Roman" charset="0"/>
                <a:cs typeface="Times New Roman" charset="0"/>
              </a:rPr>
              <a:t>ission </a:t>
            </a:r>
            <a:r>
              <a:rPr lang="en-US" dirty="0">
                <a:solidFill>
                  <a:schemeClr val="tx1">
                    <a:lumMod val="95000"/>
                    <a:lumOff val="5000"/>
                  </a:schemeClr>
                </a:solidFill>
                <a:latin typeface="Times New Roman" charset="0"/>
                <a:ea typeface="Times New Roman" charset="0"/>
                <a:cs typeface="Times New Roman" charset="0"/>
              </a:rPr>
              <a:t>P</a:t>
            </a:r>
            <a:r>
              <a:rPr lang="en-US" dirty="0" smtClean="0">
                <a:solidFill>
                  <a:schemeClr val="tx1">
                    <a:lumMod val="95000"/>
                    <a:lumOff val="5000"/>
                  </a:schemeClr>
                </a:solidFill>
                <a:latin typeface="Times New Roman" charset="0"/>
                <a:ea typeface="Times New Roman" charset="0"/>
                <a:cs typeface="Times New Roman" charset="0"/>
              </a:rPr>
              <a:t>hases?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4235" y="15796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8" name="TextBox 7"/>
          <p:cNvSpPr txBox="1"/>
          <p:nvPr/>
        </p:nvSpPr>
        <p:spPr>
          <a:xfrm>
            <a:off x="2909433" y="4173565"/>
            <a:ext cx="5040560"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smtClean="0">
                <a:latin typeface="Times New Roman" charset="0"/>
                <a:ea typeface="Times New Roman" charset="0"/>
                <a:cs typeface="Times New Roman" charset="0"/>
              </a:rPr>
              <a:t>2: OSIRIS-</a:t>
            </a:r>
            <a:r>
              <a:rPr lang="en-US" sz="1200" dirty="0" err="1" smtClean="0">
                <a:latin typeface="Times New Roman" charset="0"/>
                <a:ea typeface="Times New Roman" charset="0"/>
                <a:cs typeface="Times New Roman" charset="0"/>
              </a:rPr>
              <a:t>REx</a:t>
            </a:r>
            <a:r>
              <a:rPr lang="en-US" sz="1200" dirty="0" smtClean="0">
                <a:latin typeface="Times New Roman" charset="0"/>
                <a:ea typeface="Times New Roman" charset="0"/>
                <a:cs typeface="Times New Roman" charset="0"/>
              </a:rPr>
              <a:t> descent phase (left) and Rosetta mapping phase (right)</a:t>
            </a:r>
            <a:endParaRPr lang="en-US" sz="1200" dirty="0">
              <a:latin typeface="Times New Roman" charset="0"/>
              <a:ea typeface="Times New Roman" charset="0"/>
              <a:cs typeface="Times New Roman" charset="0"/>
            </a:endParaRPr>
          </a:p>
        </p:txBody>
      </p:sp>
      <p:sp>
        <p:nvSpPr>
          <p:cNvPr id="2" name="Content Placeholder 1"/>
          <p:cNvSpPr>
            <a:spLocks noGrp="1"/>
          </p:cNvSpPr>
          <p:nvPr>
            <p:ph idx="1"/>
          </p:nvPr>
        </p:nvSpPr>
        <p:spPr>
          <a:xfrm>
            <a:off x="4104023" y="1123589"/>
            <a:ext cx="2520280" cy="878397"/>
          </a:xfrm>
        </p:spPr>
        <p:txBody>
          <a:bodyPr>
            <a:normAutofit/>
          </a:bodyPr>
          <a:lstStyle/>
          <a:p>
            <a:r>
              <a:rPr lang="en-US" sz="2000" smtClean="0">
                <a:latin typeface="Times New Roman" charset="0"/>
                <a:ea typeface="Times New Roman" charset="0"/>
                <a:cs typeface="Times New Roman" charset="0"/>
              </a:rPr>
              <a:t>Asteroid Descent</a:t>
            </a:r>
            <a:endParaRPr lang="en-US" sz="2000" dirty="0" smtClean="0">
              <a:latin typeface="Times New Roman" charset="0"/>
              <a:ea typeface="Times New Roman" charset="0"/>
              <a:cs typeface="Times New Roman" charset="0"/>
            </a:endParaRPr>
          </a:p>
          <a:p>
            <a:r>
              <a:rPr lang="en-US" sz="2000" dirty="0" smtClean="0">
                <a:latin typeface="Times New Roman" charset="0"/>
                <a:ea typeface="Times New Roman" charset="0"/>
                <a:cs typeface="Times New Roman" charset="0"/>
              </a:rPr>
              <a:t>Asteroid Mapping</a:t>
            </a:r>
            <a:endParaRPr lang="en-US" sz="2000" dirty="0">
              <a:latin typeface="Times New Roman" charset="0"/>
              <a:ea typeface="Times New Roman" charset="0"/>
              <a:cs typeface="Times New Roman"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9471"/>
          <a:stretch/>
        </p:blipFill>
        <p:spPr>
          <a:xfrm>
            <a:off x="1908990" y="2202503"/>
            <a:ext cx="3341490" cy="197106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7910" y="2202503"/>
            <a:ext cx="3556366" cy="1971062"/>
          </a:xfrm>
          <a:prstGeom prst="rect">
            <a:avLst/>
          </a:prstGeom>
        </p:spPr>
      </p:pic>
    </p:spTree>
    <p:extLst>
      <p:ext uri="{BB962C8B-B14F-4D97-AF65-F5344CB8AC3E}">
        <p14:creationId xmlns:p14="http://schemas.microsoft.com/office/powerpoint/2010/main" val="144762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1835150" y="-141096"/>
            <a:ext cx="7189126" cy="857250"/>
          </a:xfrm>
        </p:spPr>
        <p:txBody>
          <a:bodyPr>
            <a:normAutofit/>
          </a:bodyPr>
          <a:lstStyle/>
          <a:p>
            <a:pPr algn="ctr"/>
            <a:r>
              <a:rPr lang="en-US" dirty="0" smtClean="0">
                <a:solidFill>
                  <a:schemeClr val="tx1">
                    <a:lumMod val="95000"/>
                    <a:lumOff val="5000"/>
                  </a:schemeClr>
                </a:solidFill>
                <a:latin typeface="Times New Roman" charset="0"/>
                <a:ea typeface="Times New Roman" charset="0"/>
                <a:cs typeface="Times New Roman" charset="0"/>
              </a:rPr>
              <a:t>Which </a:t>
            </a:r>
            <a:r>
              <a:rPr lang="en-US" dirty="0" smtClean="0">
                <a:solidFill>
                  <a:schemeClr val="tx1">
                    <a:lumMod val="95000"/>
                    <a:lumOff val="5000"/>
                  </a:schemeClr>
                </a:solidFill>
                <a:latin typeface="Times New Roman" charset="0"/>
                <a:ea typeface="Times New Roman" charset="0"/>
                <a:cs typeface="Times New Roman" charset="0"/>
              </a:rPr>
              <a:t>Asteroids?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4235" y="15796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040" y="745704"/>
            <a:ext cx="3826320" cy="176861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7744" y="745704"/>
            <a:ext cx="2483721" cy="1786071"/>
          </a:xfrm>
          <a:prstGeom prst="rect">
            <a:avLst/>
          </a:prstGeom>
        </p:spPr>
      </p:pic>
      <p:sp>
        <p:nvSpPr>
          <p:cNvPr id="8" name="TextBox 7"/>
          <p:cNvSpPr txBox="1"/>
          <p:nvPr/>
        </p:nvSpPr>
        <p:spPr>
          <a:xfrm>
            <a:off x="2999649" y="2568495"/>
            <a:ext cx="5040560"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smtClean="0">
                <a:latin typeface="Times New Roman" charset="0"/>
                <a:ea typeface="Times New Roman" charset="0"/>
                <a:cs typeface="Times New Roman" charset="0"/>
              </a:rPr>
              <a:t>3: </a:t>
            </a:r>
            <a:r>
              <a:rPr lang="en-US" sz="1200" dirty="0" err="1" smtClean="0">
                <a:latin typeface="Times New Roman" charset="0"/>
                <a:ea typeface="Times New Roman" charset="0"/>
                <a:cs typeface="Times New Roman" charset="0"/>
              </a:rPr>
              <a:t>Kleopatra</a:t>
            </a:r>
            <a:r>
              <a:rPr lang="en-US" sz="1200" dirty="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(left) and </a:t>
            </a:r>
            <a:r>
              <a:rPr lang="en-US" sz="1200" dirty="0" smtClean="0">
                <a:latin typeface="Times New Roman" charset="0"/>
                <a:ea typeface="Times New Roman" charset="0"/>
                <a:cs typeface="Times New Roman" charset="0"/>
              </a:rPr>
              <a:t>Itokawa </a:t>
            </a:r>
            <a:r>
              <a:rPr lang="en-US" sz="1200" dirty="0" smtClean="0">
                <a:latin typeface="Times New Roman" charset="0"/>
                <a:ea typeface="Times New Roman" charset="0"/>
                <a:cs typeface="Times New Roman" charset="0"/>
              </a:rPr>
              <a:t>(right). </a:t>
            </a:r>
            <a:r>
              <a:rPr lang="en-US" sz="1200" dirty="0" smtClean="0">
                <a:latin typeface="Times New Roman" charset="0"/>
                <a:ea typeface="Times New Roman" charset="0"/>
                <a:cs typeface="Times New Roman" charset="0"/>
              </a:rPr>
              <a:t>(Not to scale) </a:t>
            </a:r>
            <a:endParaRPr lang="en-US" sz="1200" dirty="0">
              <a:latin typeface="Times New Roman" charset="0"/>
              <a:ea typeface="Times New Roman" charset="0"/>
              <a:cs typeface="Times New Roman" charset="0"/>
            </a:endParaRPr>
          </a:p>
        </p:txBody>
      </p:sp>
      <p:sp>
        <p:nvSpPr>
          <p:cNvPr id="2" name="Content Placeholder 1"/>
          <p:cNvSpPr>
            <a:spLocks noGrp="1"/>
          </p:cNvSpPr>
          <p:nvPr>
            <p:ph idx="1"/>
          </p:nvPr>
        </p:nvSpPr>
        <p:spPr>
          <a:xfrm>
            <a:off x="2927641" y="3040162"/>
            <a:ext cx="5184576" cy="1754062"/>
          </a:xfrm>
        </p:spPr>
        <p:txBody>
          <a:bodyPr>
            <a:normAutofit/>
          </a:bodyPr>
          <a:lstStyle/>
          <a:p>
            <a:r>
              <a:rPr lang="en-US" sz="2000" b="1" dirty="0" smtClean="0">
                <a:latin typeface="Times New Roman" charset="0"/>
                <a:ea typeface="Times New Roman" charset="0"/>
                <a:cs typeface="Times New Roman" charset="0"/>
              </a:rPr>
              <a:t>Distances: </a:t>
            </a:r>
            <a:r>
              <a:rPr lang="en-US" sz="2000" dirty="0" smtClean="0">
                <a:latin typeface="Times New Roman" charset="0"/>
                <a:ea typeface="Times New Roman" charset="0"/>
                <a:cs typeface="Times New Roman" charset="0"/>
              </a:rPr>
              <a:t>2.79 au and 1.32 au</a:t>
            </a:r>
          </a:p>
          <a:p>
            <a:r>
              <a:rPr lang="en-US" sz="2000" b="1" dirty="0" smtClean="0">
                <a:latin typeface="Times New Roman" charset="0"/>
                <a:ea typeface="Times New Roman" charset="0"/>
                <a:cs typeface="Times New Roman" charset="0"/>
              </a:rPr>
              <a:t>Maximum Dimension: </a:t>
            </a:r>
            <a:r>
              <a:rPr lang="en-US" sz="2000" dirty="0" smtClean="0">
                <a:latin typeface="Times New Roman" charset="0"/>
                <a:ea typeface="Times New Roman" charset="0"/>
                <a:cs typeface="Times New Roman" charset="0"/>
              </a:rPr>
              <a:t>217 km and 0.5 km</a:t>
            </a:r>
          </a:p>
          <a:p>
            <a:r>
              <a:rPr lang="en-US" sz="2000" b="1" dirty="0" smtClean="0">
                <a:latin typeface="Times New Roman" charset="0"/>
                <a:ea typeface="Times New Roman" charset="0"/>
                <a:cs typeface="Times New Roman" charset="0"/>
              </a:rPr>
              <a:t>Densities: </a:t>
            </a:r>
            <a:r>
              <a:rPr lang="en-US" sz="2000" dirty="0" smtClean="0">
                <a:latin typeface="Times New Roman" charset="0"/>
                <a:ea typeface="Times New Roman" charset="0"/>
                <a:cs typeface="Times New Roman" charset="0"/>
              </a:rPr>
              <a:t>~6000 kg/m^3 and  ~2000 kg/m^3</a:t>
            </a:r>
          </a:p>
          <a:p>
            <a:r>
              <a:rPr lang="en-US" sz="2000" b="1" dirty="0" smtClean="0">
                <a:latin typeface="Times New Roman" charset="0"/>
                <a:ea typeface="Times New Roman" charset="0"/>
                <a:cs typeface="Times New Roman" charset="0"/>
              </a:rPr>
              <a:t>Rotation periods: </a:t>
            </a:r>
            <a:r>
              <a:rPr lang="en-US" sz="2000" dirty="0" smtClean="0">
                <a:latin typeface="Times New Roman" charset="0"/>
                <a:ea typeface="Times New Roman" charset="0"/>
                <a:cs typeface="Times New Roman" charset="0"/>
              </a:rPr>
              <a:t>5.385 h and 12.132 h</a:t>
            </a:r>
            <a:endParaRPr lang="en-US" sz="2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5536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1945537" y="-160337"/>
            <a:ext cx="7090513" cy="857250"/>
          </a:xfrm>
        </p:spPr>
        <p:txBody>
          <a:bodyPr/>
          <a:lstStyle/>
          <a:p>
            <a:pPr algn="ctr"/>
            <a:r>
              <a:rPr lang="en-US" dirty="0" smtClean="0">
                <a:solidFill>
                  <a:schemeClr val="tx1">
                    <a:lumMod val="95000"/>
                    <a:lumOff val="5000"/>
                  </a:schemeClr>
                </a:solidFill>
                <a:latin typeface="Times New Roman" charset="0"/>
                <a:ea typeface="Times New Roman" charset="0"/>
                <a:cs typeface="Times New Roman" charset="0"/>
              </a:rPr>
              <a:t>Which </a:t>
            </a:r>
            <a:r>
              <a:rPr lang="en-US" dirty="0" err="1">
                <a:solidFill>
                  <a:schemeClr val="tx1">
                    <a:lumMod val="95000"/>
                    <a:lumOff val="5000"/>
                  </a:schemeClr>
                </a:solidFill>
                <a:latin typeface="Times New Roman" charset="0"/>
                <a:ea typeface="Times New Roman" charset="0"/>
                <a:cs typeface="Times New Roman" charset="0"/>
              </a:rPr>
              <a:t>S</a:t>
            </a:r>
            <a:r>
              <a:rPr lang="en-US" dirty="0" err="1" smtClean="0">
                <a:solidFill>
                  <a:schemeClr val="tx1">
                    <a:lumMod val="95000"/>
                    <a:lumOff val="5000"/>
                  </a:schemeClr>
                </a:solidFill>
                <a:latin typeface="Times New Roman" charset="0"/>
                <a:ea typeface="Times New Roman" charset="0"/>
                <a:cs typeface="Times New Roman" charset="0"/>
              </a:rPr>
              <a:t>pacecrafts</a:t>
            </a:r>
            <a:r>
              <a:rPr lang="en-US" dirty="0" smtClean="0">
                <a:solidFill>
                  <a:schemeClr val="tx1">
                    <a:lumMod val="95000"/>
                    <a:lumOff val="5000"/>
                  </a:schemeClr>
                </a:solidFill>
                <a:latin typeface="Times New Roman" charset="0"/>
                <a:ea typeface="Times New Roman" charset="0"/>
                <a:cs typeface="Times New Roman" charset="0"/>
              </a:rPr>
              <a:t> </a:t>
            </a:r>
            <a:r>
              <a:rPr lang="en-US" dirty="0" smtClean="0">
                <a:solidFill>
                  <a:schemeClr val="tx1">
                    <a:lumMod val="95000"/>
                    <a:lumOff val="5000"/>
                  </a:schemeClr>
                </a:solidFill>
                <a:latin typeface="Times New Roman" charset="0"/>
                <a:ea typeface="Times New Roman" charset="0"/>
                <a:cs typeface="Times New Roman" charset="0"/>
              </a:rPr>
              <a:t>(SCs)?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4235" y="15796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Mission</a:t>
            </a: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 </a:t>
            </a: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Overview</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728" y="833181"/>
            <a:ext cx="2721905" cy="1633143"/>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1454" y="829407"/>
            <a:ext cx="3419895" cy="1636918"/>
          </a:xfrm>
          <a:prstGeom prst="rect">
            <a:avLst/>
          </a:prstGeom>
        </p:spPr>
      </p:pic>
      <p:sp>
        <p:nvSpPr>
          <p:cNvPr id="25" name="TextBox 24"/>
          <p:cNvSpPr txBox="1"/>
          <p:nvPr/>
        </p:nvSpPr>
        <p:spPr>
          <a:xfrm>
            <a:off x="2843883" y="2478861"/>
            <a:ext cx="5040560"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4</a:t>
            </a:r>
            <a:r>
              <a:rPr lang="en-US" sz="1200" dirty="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OSIRIS-</a:t>
            </a:r>
            <a:r>
              <a:rPr lang="en-US" sz="1200" dirty="0" err="1" smtClean="0">
                <a:latin typeface="Times New Roman" charset="0"/>
                <a:ea typeface="Times New Roman" charset="0"/>
                <a:cs typeface="Times New Roman" charset="0"/>
              </a:rPr>
              <a:t>REx</a:t>
            </a:r>
            <a:r>
              <a:rPr lang="en-US" sz="1200" dirty="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a:t>
            </a:r>
            <a:r>
              <a:rPr lang="en-US" sz="1200" dirty="0" smtClean="0">
                <a:latin typeface="Times New Roman" charset="0"/>
                <a:ea typeface="Times New Roman" charset="0"/>
                <a:cs typeface="Times New Roman" charset="0"/>
              </a:rPr>
              <a:t>left</a:t>
            </a:r>
            <a:r>
              <a:rPr lang="en-US" sz="1200" dirty="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Rosetta </a:t>
            </a:r>
            <a:r>
              <a:rPr lang="en-US" sz="1200" dirty="0" smtClean="0">
                <a:latin typeface="Times New Roman" charset="0"/>
                <a:ea typeface="Times New Roman" charset="0"/>
                <a:cs typeface="Times New Roman" charset="0"/>
              </a:rPr>
              <a:t>(</a:t>
            </a:r>
            <a:r>
              <a:rPr lang="en-US" sz="1200" dirty="0" smtClean="0">
                <a:latin typeface="Times New Roman" charset="0"/>
                <a:ea typeface="Times New Roman" charset="0"/>
                <a:cs typeface="Times New Roman" charset="0"/>
              </a:rPr>
              <a:t>right</a:t>
            </a:r>
            <a:r>
              <a:rPr lang="en-US" sz="1200" dirty="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(Not to scale) </a:t>
            </a:r>
            <a:endParaRPr lang="en-US" sz="1200" dirty="0">
              <a:latin typeface="Times New Roman" charset="0"/>
              <a:ea typeface="Times New Roman" charset="0"/>
              <a:cs typeface="Times New Roman" charset="0"/>
            </a:endParaRPr>
          </a:p>
        </p:txBody>
      </p:sp>
      <p:sp>
        <p:nvSpPr>
          <p:cNvPr id="26" name="Content Placeholder 1"/>
          <p:cNvSpPr>
            <a:spLocks noGrp="1"/>
          </p:cNvSpPr>
          <p:nvPr>
            <p:ph idx="1"/>
          </p:nvPr>
        </p:nvSpPr>
        <p:spPr>
          <a:xfrm>
            <a:off x="3131840" y="3040162"/>
            <a:ext cx="5184576" cy="1754062"/>
          </a:xfrm>
        </p:spPr>
        <p:txBody>
          <a:bodyPr>
            <a:normAutofit/>
          </a:bodyPr>
          <a:lstStyle/>
          <a:p>
            <a:r>
              <a:rPr lang="en-US" sz="2000" b="1" dirty="0" smtClean="0">
                <a:latin typeface="Times New Roman" charset="0"/>
                <a:ea typeface="Times New Roman" charset="0"/>
                <a:cs typeface="Times New Roman" charset="0"/>
              </a:rPr>
              <a:t>SC Block: </a:t>
            </a:r>
            <a:r>
              <a:rPr lang="en-US" sz="2000" dirty="0" smtClean="0">
                <a:latin typeface="Times New Roman" charset="0"/>
                <a:ea typeface="Times New Roman" charset="0"/>
                <a:cs typeface="Times New Roman" charset="0"/>
              </a:rPr>
              <a:t>similar size</a:t>
            </a:r>
          </a:p>
          <a:p>
            <a:r>
              <a:rPr lang="en-US" sz="2000" b="1" dirty="0" smtClean="0">
                <a:latin typeface="Times New Roman" charset="0"/>
                <a:ea typeface="Times New Roman" charset="0"/>
                <a:cs typeface="Times New Roman" charset="0"/>
              </a:rPr>
              <a:t>Solar Arrays: </a:t>
            </a:r>
            <a:r>
              <a:rPr lang="en-US" sz="2000" dirty="0" smtClean="0">
                <a:latin typeface="Times New Roman" charset="0"/>
                <a:ea typeface="Times New Roman" charset="0"/>
                <a:cs typeface="Times New Roman" charset="0"/>
              </a:rPr>
              <a:t>1.9 x 2.3 m and 14 x 3 m</a:t>
            </a:r>
          </a:p>
          <a:p>
            <a:r>
              <a:rPr lang="en-US" sz="2000" b="1" dirty="0" smtClean="0">
                <a:latin typeface="Times New Roman" charset="0"/>
                <a:ea typeface="Times New Roman" charset="0"/>
                <a:cs typeface="Times New Roman" charset="0"/>
              </a:rPr>
              <a:t>Launch Masses: </a:t>
            </a:r>
            <a:r>
              <a:rPr lang="en-US" sz="2000" dirty="0" smtClean="0">
                <a:latin typeface="Times New Roman" charset="0"/>
                <a:ea typeface="Times New Roman" charset="0"/>
                <a:cs typeface="Times New Roman" charset="0"/>
              </a:rPr>
              <a:t>2110 kg and 2900 kg</a:t>
            </a:r>
          </a:p>
          <a:p>
            <a:r>
              <a:rPr lang="en-US" sz="2000" b="1" dirty="0" smtClean="0">
                <a:latin typeface="Times New Roman" charset="0"/>
                <a:ea typeface="Times New Roman" charset="0"/>
                <a:cs typeface="Times New Roman" charset="0"/>
              </a:rPr>
              <a:t>Sample collector: </a:t>
            </a:r>
            <a:r>
              <a:rPr lang="en-US" sz="2000" dirty="0" smtClean="0">
                <a:latin typeface="Times New Roman" charset="0"/>
                <a:ea typeface="Times New Roman" charset="0"/>
                <a:cs typeface="Times New Roman" charset="0"/>
              </a:rPr>
              <a:t>3.5 m and absent</a:t>
            </a:r>
            <a:endParaRPr lang="en-US" sz="2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83795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1945537" y="-160337"/>
            <a:ext cx="7090513" cy="857250"/>
          </a:xfrm>
        </p:spPr>
        <p:txBody>
          <a:bodyPr>
            <a:normAutofit/>
          </a:bodyPr>
          <a:lstStyle/>
          <a:p>
            <a:pPr algn="ctr"/>
            <a:r>
              <a:rPr lang="en-US" dirty="0" smtClean="0">
                <a:solidFill>
                  <a:schemeClr val="tx1">
                    <a:lumMod val="95000"/>
                    <a:lumOff val="5000"/>
                  </a:schemeClr>
                </a:solidFill>
                <a:latin typeface="Times New Roman" charset="0"/>
                <a:ea typeface="Times New Roman" charset="0"/>
                <a:cs typeface="Times New Roman" charset="0"/>
              </a:rPr>
              <a:t>What is the </a:t>
            </a:r>
            <a:r>
              <a:rPr lang="en-US" dirty="0">
                <a:solidFill>
                  <a:schemeClr val="tx1">
                    <a:lumMod val="95000"/>
                    <a:lumOff val="5000"/>
                  </a:schemeClr>
                </a:solidFill>
                <a:latin typeface="Times New Roman" charset="0"/>
                <a:ea typeface="Times New Roman" charset="0"/>
                <a:cs typeface="Times New Roman" charset="0"/>
              </a:rPr>
              <a:t>E</a:t>
            </a:r>
            <a:r>
              <a:rPr lang="en-US" dirty="0" smtClean="0">
                <a:solidFill>
                  <a:schemeClr val="tx1">
                    <a:lumMod val="95000"/>
                    <a:lumOff val="5000"/>
                  </a:schemeClr>
                </a:solidFill>
                <a:latin typeface="Times New Roman" charset="0"/>
                <a:ea typeface="Times New Roman" charset="0"/>
                <a:cs typeface="Times New Roman" charset="0"/>
              </a:rPr>
              <a:t>nvironment </a:t>
            </a:r>
            <a:r>
              <a:rPr lang="en-US" dirty="0" smtClean="0">
                <a:solidFill>
                  <a:schemeClr val="tx1">
                    <a:lumMod val="95000"/>
                    <a:lumOff val="5000"/>
                  </a:schemeClr>
                </a:solidFill>
                <a:latin typeface="Times New Roman" charset="0"/>
                <a:ea typeface="Times New Roman" charset="0"/>
                <a:cs typeface="Times New Roman" charset="0"/>
              </a:rPr>
              <a:t>like?</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4235" y="15796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Content Placeholder 2"/>
          <p:cNvSpPr>
            <a:spLocks noGrp="1"/>
          </p:cNvSpPr>
          <p:nvPr>
            <p:ph idx="1"/>
          </p:nvPr>
        </p:nvSpPr>
        <p:spPr>
          <a:xfrm>
            <a:off x="6056245" y="1369734"/>
            <a:ext cx="2955970" cy="2692957"/>
          </a:xfrm>
        </p:spPr>
        <p:txBody>
          <a:bodyPr>
            <a:normAutofit/>
          </a:bodyPr>
          <a:lstStyle/>
          <a:p>
            <a:pPr lvl="1"/>
            <a:endParaRPr lang="nl-NL" sz="2000" dirty="0">
              <a:latin typeface="Times New Roman" panose="02020603050405020304" pitchFamily="18" charset="0"/>
              <a:cs typeface="Times New Roman" panose="02020603050405020304" pitchFamily="18" charset="0"/>
            </a:endParaRPr>
          </a:p>
          <a:p>
            <a:r>
              <a:rPr lang="nl-NL" sz="2000" dirty="0" err="1" smtClean="0">
                <a:latin typeface="Times New Roman" panose="02020603050405020304" pitchFamily="18" charset="0"/>
                <a:cs typeface="Times New Roman" panose="02020603050405020304" pitchFamily="18" charset="0"/>
              </a:rPr>
              <a:t>External</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disturbances</a:t>
            </a:r>
            <a:endParaRPr lang="nl-NL" sz="2000" dirty="0" smtClean="0">
              <a:latin typeface="Times New Roman" panose="02020603050405020304" pitchFamily="18" charset="0"/>
              <a:cs typeface="Times New Roman" panose="02020603050405020304" pitchFamily="18" charset="0"/>
            </a:endParaRPr>
          </a:p>
          <a:p>
            <a:pPr lvl="1"/>
            <a:r>
              <a:rPr lang="nl-NL" sz="1600" dirty="0" err="1" smtClean="0">
                <a:latin typeface="Times New Roman" panose="02020603050405020304" pitchFamily="18" charset="0"/>
                <a:cs typeface="Times New Roman" panose="02020603050405020304" pitchFamily="18" charset="0"/>
              </a:rPr>
              <a:t>Perturbed</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gravity</a:t>
            </a:r>
            <a:endParaRPr lang="nl-NL" sz="1600" dirty="0" smtClean="0">
              <a:latin typeface="Times New Roman" panose="02020603050405020304" pitchFamily="18" charset="0"/>
              <a:cs typeface="Times New Roman" panose="02020603050405020304" pitchFamily="18" charset="0"/>
            </a:endParaRPr>
          </a:p>
          <a:p>
            <a:pPr lvl="1"/>
            <a:r>
              <a:rPr lang="nl-NL" sz="1600" dirty="0" smtClean="0">
                <a:latin typeface="Times New Roman" panose="02020603050405020304" pitchFamily="18" charset="0"/>
                <a:cs typeface="Times New Roman" panose="02020603050405020304" pitchFamily="18" charset="0"/>
              </a:rPr>
              <a:t>Solar </a:t>
            </a:r>
            <a:r>
              <a:rPr lang="nl-NL" sz="1600" dirty="0" err="1" smtClean="0">
                <a:latin typeface="Times New Roman" panose="02020603050405020304" pitchFamily="18" charset="0"/>
                <a:cs typeface="Times New Roman" panose="02020603050405020304" pitchFamily="18" charset="0"/>
              </a:rPr>
              <a:t>Radiation</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Pressure</a:t>
            </a:r>
            <a:endParaRPr lang="nl-NL" sz="1600" dirty="0" smtClean="0">
              <a:latin typeface="Times New Roman" panose="02020603050405020304" pitchFamily="18" charset="0"/>
              <a:cs typeface="Times New Roman" panose="02020603050405020304" pitchFamily="18" charset="0"/>
            </a:endParaRPr>
          </a:p>
          <a:p>
            <a:pPr lvl="1"/>
            <a:r>
              <a:rPr lang="nl-NL" sz="1600" dirty="0" err="1" smtClean="0">
                <a:latin typeface="Times New Roman" panose="02020603050405020304" pitchFamily="18" charset="0"/>
                <a:cs typeface="Times New Roman" panose="02020603050405020304" pitchFamily="18" charset="0"/>
              </a:rPr>
              <a:t>Third</a:t>
            </a:r>
            <a:r>
              <a:rPr lang="nl-NL" sz="1600" dirty="0" smtClean="0">
                <a:latin typeface="Times New Roman" panose="02020603050405020304" pitchFamily="18" charset="0"/>
                <a:cs typeface="Times New Roman" panose="02020603050405020304" pitchFamily="18" charset="0"/>
              </a:rPr>
              <a:t> Body </a:t>
            </a:r>
            <a:r>
              <a:rPr lang="nl-NL" sz="1600" dirty="0" err="1" smtClean="0">
                <a:latin typeface="Times New Roman" panose="02020603050405020304" pitchFamily="18" charset="0"/>
                <a:cs typeface="Times New Roman" panose="02020603050405020304" pitchFamily="18" charset="0"/>
              </a:rPr>
              <a:t>Perturbation</a:t>
            </a:r>
            <a:endParaRPr lang="nl-NL" sz="1600" dirty="0" smtClean="0">
              <a:latin typeface="Times New Roman" panose="02020603050405020304" pitchFamily="18" charset="0"/>
              <a:cs typeface="Times New Roman" panose="02020603050405020304" pitchFamily="18" charset="0"/>
            </a:endParaRPr>
          </a:p>
          <a:p>
            <a:pPr lvl="1"/>
            <a:endParaRPr lang="nl-NL" sz="16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188" y="913198"/>
            <a:ext cx="4055782" cy="31959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TextBox 24"/>
          <p:cNvSpPr txBox="1"/>
          <p:nvPr/>
        </p:nvSpPr>
        <p:spPr>
          <a:xfrm>
            <a:off x="1794099" y="4219699"/>
            <a:ext cx="4211960"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5</a:t>
            </a:r>
            <a:r>
              <a:rPr lang="en-US" sz="1200" dirty="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Gravitational and perturbing accelerations on Rosetta, while performing close proximity operations at Comet 67P.</a:t>
            </a:r>
            <a:endParaRPr lang="en-US" sz="1200" dirty="0">
              <a:latin typeface="Times New Roman" charset="0"/>
              <a:ea typeface="Times New Roman" charset="0"/>
              <a:cs typeface="Times New Roman" charset="0"/>
            </a:endParaRPr>
          </a:p>
        </p:txBody>
      </p:sp>
      <p:cxnSp>
        <p:nvCxnSpPr>
          <p:cNvPr id="3" name="Straight Arrow Connector 2"/>
          <p:cNvCxnSpPr/>
          <p:nvPr/>
        </p:nvCxnSpPr>
        <p:spPr>
          <a:xfrm flipH="1" flipV="1">
            <a:off x="5292080" y="2001988"/>
            <a:ext cx="1352411" cy="30165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5148064" y="2303647"/>
            <a:ext cx="1496427" cy="520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5796136" y="2572013"/>
            <a:ext cx="848356" cy="33293"/>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5580114" y="2859088"/>
            <a:ext cx="1008110" cy="766402"/>
          </a:xfrm>
          <a:prstGeom prst="straightConnector1">
            <a:avLst/>
          </a:prstGeom>
          <a:ln>
            <a:solidFill>
              <a:srgbClr val="483ECE"/>
            </a:solidFill>
            <a:tailEnd type="triangle"/>
          </a:ln>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4631031" y="2605306"/>
            <a:ext cx="792088" cy="528974"/>
          </a:xfrm>
          <a:prstGeom prst="ellipse">
            <a:avLst/>
          </a:prstGeom>
          <a:noFill/>
          <a:ln w="19050">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a:stCxn id="8" idx="5"/>
          </p:cNvCxnSpPr>
          <p:nvPr/>
        </p:nvCxnSpPr>
        <p:spPr>
          <a:xfrm>
            <a:off x="5307120" y="3056814"/>
            <a:ext cx="1641144" cy="813917"/>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936854" y="3647686"/>
            <a:ext cx="119475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latin typeface="Times New Roman" charset="0"/>
                <a:ea typeface="Times New Roman" charset="0"/>
                <a:cs typeface="Times New Roman" charset="0"/>
              </a:rPr>
              <a:t>Coma drag</a:t>
            </a:r>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59473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3"/>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6"/>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25" grpId="0"/>
      <p:bldP spid="8"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fontScale="90000"/>
          </a:bodyPr>
          <a:lstStyle/>
          <a:p>
            <a:pPr algn="ctr"/>
            <a:r>
              <a:rPr lang="en-US" sz="4000" dirty="0" smtClean="0">
                <a:solidFill>
                  <a:srgbClr val="FF0000"/>
                </a:solidFill>
                <a:latin typeface="Times New Roman" charset="0"/>
                <a:ea typeface="Times New Roman" charset="0"/>
                <a:cs typeface="Times New Roman" charset="0"/>
              </a:rPr>
              <a:t>RQ 1</a:t>
            </a:r>
            <a:br>
              <a:rPr lang="en-US" sz="4000" dirty="0" smtClean="0">
                <a:solidFill>
                  <a:srgbClr val="FF0000"/>
                </a:solidFill>
                <a:latin typeface="Times New Roman" charset="0"/>
                <a:ea typeface="Times New Roman" charset="0"/>
                <a:cs typeface="Times New Roman" charset="0"/>
              </a:rPr>
            </a:br>
            <a:r>
              <a:rPr lang="nl-NL" sz="4000" dirty="0" smtClean="0">
                <a:latin typeface="Times New Roman" panose="02020603050405020304" pitchFamily="18" charset="0"/>
                <a:cs typeface="Times New Roman" panose="02020603050405020304" pitchFamily="18" charset="0"/>
              </a:rPr>
              <a:t>How </a:t>
            </a:r>
            <a:r>
              <a:rPr lang="nl-NL" sz="4000" dirty="0" err="1">
                <a:latin typeface="Times New Roman" panose="02020603050405020304" pitchFamily="18" charset="0"/>
                <a:cs typeface="Times New Roman" panose="02020603050405020304" pitchFamily="18" charset="0"/>
              </a:rPr>
              <a:t>can</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the</a:t>
            </a:r>
            <a:r>
              <a:rPr lang="nl-NL" sz="4000" dirty="0">
                <a:latin typeface="Times New Roman" panose="02020603050405020304" pitchFamily="18" charset="0"/>
                <a:cs typeface="Times New Roman" panose="02020603050405020304" pitchFamily="18" charset="0"/>
              </a:rPr>
              <a:t> SC attitude </a:t>
            </a:r>
            <a:r>
              <a:rPr lang="nl-NL" sz="4000" dirty="0" err="1">
                <a:latin typeface="Times New Roman" panose="02020603050405020304" pitchFamily="18" charset="0"/>
                <a:cs typeface="Times New Roman" panose="02020603050405020304" pitchFamily="18" charset="0"/>
              </a:rPr>
              <a:t>and</a:t>
            </a:r>
            <a:r>
              <a:rPr lang="nl-NL" sz="4000" dirty="0">
                <a:latin typeface="Times New Roman" panose="02020603050405020304" pitchFamily="18" charset="0"/>
                <a:cs typeface="Times New Roman" panose="02020603050405020304" pitchFamily="18" charset="0"/>
              </a:rPr>
              <a:t> orbital </a:t>
            </a:r>
            <a:r>
              <a:rPr lang="nl-NL" sz="4000" dirty="0" err="1">
                <a:latin typeface="Times New Roman" panose="02020603050405020304" pitchFamily="18" charset="0"/>
                <a:cs typeface="Times New Roman" panose="02020603050405020304" pitchFamily="18" charset="0"/>
              </a:rPr>
              <a:t>dynamics</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be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represented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by</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dual</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quaternions</a:t>
            </a:r>
            <a:r>
              <a:rPr lang="nl-NL" sz="4000" dirty="0">
                <a:latin typeface="Times New Roman" panose="02020603050405020304" pitchFamily="18" charset="0"/>
                <a:cs typeface="Times New Roman" panose="02020603050405020304" pitchFamily="18" charset="0"/>
              </a:rPr>
              <a:t>?</a:t>
            </a:r>
            <a:br>
              <a:rPr lang="nl-NL" sz="4000" dirty="0">
                <a:latin typeface="Times New Roman" panose="02020603050405020304" pitchFamily="18" charset="0"/>
                <a:cs typeface="Times New Roman" panose="02020603050405020304" pitchFamily="18" charset="0"/>
              </a:rPr>
            </a:b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585920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36782" y="805194"/>
            <a:ext cx="7017959" cy="422298"/>
          </a:xfrm>
        </p:spPr>
        <p:txBody>
          <a:bodyPr/>
          <a:lstStyle/>
          <a:p>
            <a:r>
              <a:rPr lang="en-US" sz="2000" dirty="0" smtClean="0">
                <a:latin typeface="Times New Roman" panose="02020603050405020304" pitchFamily="18" charset="0"/>
                <a:cs typeface="Times New Roman" panose="02020603050405020304" pitchFamily="18" charset="0"/>
              </a:rPr>
              <a:t>General 6DOF representation:</a:t>
            </a:r>
            <a:endParaRPr lang="en-US" sz="2000" dirty="0">
              <a:latin typeface="Times New Roman" panose="02020603050405020304" pitchFamily="18" charset="0"/>
              <a:cs typeface="Times New Roman" panose="02020603050405020304" pitchFamily="18" charset="0"/>
            </a:endParaRPr>
          </a:p>
        </p:txBody>
      </p:sp>
      <p:sp>
        <p:nvSpPr>
          <p:cNvPr id="17" name="Title 1"/>
          <p:cNvSpPr txBox="1">
            <a:spLocks/>
          </p:cNvSpPr>
          <p:nvPr/>
        </p:nvSpPr>
        <p:spPr>
          <a:xfrm>
            <a:off x="1818906" y="-164554"/>
            <a:ext cx="7090513"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 </a:t>
            </a:r>
            <a:r>
              <a:rPr lang="en-US" dirty="0">
                <a:solidFill>
                  <a:schemeClr val="tx1">
                    <a:lumMod val="95000"/>
                    <a:lumOff val="5000"/>
                  </a:schemeClr>
                </a:solidFill>
                <a:latin typeface="Times New Roman" charset="0"/>
                <a:ea typeface="Times New Roman" charset="0"/>
                <a:cs typeface="Times New Roman" charset="0"/>
              </a:rPr>
              <a:t>S</a:t>
            </a:r>
            <a:r>
              <a:rPr lang="en-US" dirty="0" smtClean="0">
                <a:solidFill>
                  <a:schemeClr val="tx1">
                    <a:lumMod val="95000"/>
                    <a:lumOff val="5000"/>
                  </a:schemeClr>
                </a:solidFill>
                <a:latin typeface="Times New Roman" charset="0"/>
                <a:ea typeface="Times New Roman" charset="0"/>
                <a:cs typeface="Times New Roman" charset="0"/>
              </a:rPr>
              <a:t>tate </a:t>
            </a:r>
            <a:r>
              <a:rPr lang="en-US" dirty="0">
                <a:solidFill>
                  <a:schemeClr val="tx1">
                    <a:lumMod val="95000"/>
                    <a:lumOff val="5000"/>
                  </a:schemeClr>
                </a:solidFill>
                <a:latin typeface="Times New Roman" charset="0"/>
                <a:ea typeface="Times New Roman" charset="0"/>
                <a:cs typeface="Times New Roman" charset="0"/>
              </a:rPr>
              <a:t>V</a:t>
            </a:r>
            <a:r>
              <a:rPr lang="en-US" dirty="0" smtClean="0">
                <a:solidFill>
                  <a:schemeClr val="tx1">
                    <a:lumMod val="95000"/>
                    <a:lumOff val="5000"/>
                  </a:schemeClr>
                </a:solidFill>
                <a:latin typeface="Times New Roman" charset="0"/>
                <a:ea typeface="Times New Roman" charset="0"/>
                <a:cs typeface="Times New Roman" charset="0"/>
              </a:rPr>
              <a:t>ectors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Content Placeholder 2"/>
          <p:cNvSpPr txBox="1">
            <a:spLocks/>
          </p:cNvSpPr>
          <p:nvPr/>
        </p:nvSpPr>
        <p:spPr>
          <a:xfrm>
            <a:off x="1907703" y="3005821"/>
            <a:ext cx="7017959" cy="42229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DQ 6DOF representation:</a:t>
            </a:r>
            <a:endParaRPr lang="en-US" sz="2000" dirty="0">
              <a:latin typeface="Times New Roman" panose="02020603050405020304" pitchFamily="18" charset="0"/>
              <a:cs typeface="Times New Roman" panose="02020603050405020304" pitchFamily="18" charset="0"/>
            </a:endParaRPr>
          </a:p>
        </p:txBody>
      </p:sp>
      <p:sp>
        <p:nvSpPr>
          <p:cNvPr id="35" name="Rounded Rectangle 34"/>
          <p:cNvSpPr/>
          <p:nvPr/>
        </p:nvSpPr>
        <p:spPr>
          <a:xfrm>
            <a:off x="4324428" y="3446724"/>
            <a:ext cx="2184510" cy="1512540"/>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pic>
        <p:nvPicPr>
          <p:cNvPr id="2" name="Picture 1"/>
          <p:cNvPicPr>
            <a:picLocks noChangeAspect="1"/>
          </p:cNvPicPr>
          <p:nvPr/>
        </p:nvPicPr>
        <p:blipFill>
          <a:blip r:embed="rId3"/>
          <a:stretch>
            <a:fillRect/>
          </a:stretch>
        </p:blipFill>
        <p:spPr>
          <a:xfrm>
            <a:off x="4718914" y="1359902"/>
            <a:ext cx="1322981" cy="1645659"/>
          </a:xfrm>
          <a:prstGeom prst="rect">
            <a:avLst/>
          </a:prstGeom>
        </p:spPr>
      </p:pic>
      <p:sp>
        <p:nvSpPr>
          <p:cNvPr id="33" name="Rounded Rectangle 32"/>
          <p:cNvSpPr/>
          <p:nvPr/>
        </p:nvSpPr>
        <p:spPr>
          <a:xfrm>
            <a:off x="4324428" y="1257355"/>
            <a:ext cx="2184510" cy="1770974"/>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pic>
        <p:nvPicPr>
          <p:cNvPr id="4" name="Picture 3"/>
          <p:cNvPicPr>
            <a:picLocks noChangeAspect="1"/>
          </p:cNvPicPr>
          <p:nvPr/>
        </p:nvPicPr>
        <p:blipFill>
          <a:blip r:embed="rId4"/>
          <a:stretch>
            <a:fillRect/>
          </a:stretch>
        </p:blipFill>
        <p:spPr>
          <a:xfrm>
            <a:off x="4671478" y="3537520"/>
            <a:ext cx="1490407" cy="1170626"/>
          </a:xfrm>
          <a:prstGeom prst="rect">
            <a:avLst/>
          </a:prstGeom>
        </p:spPr>
      </p:pic>
    </p:spTree>
    <p:extLst>
      <p:ext uri="{BB962C8B-B14F-4D97-AF65-F5344CB8AC3E}">
        <p14:creationId xmlns:p14="http://schemas.microsoft.com/office/powerpoint/2010/main" val="226132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35" grpId="0" animBg="1"/>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3098" y="919259"/>
            <a:ext cx="7017959" cy="422298"/>
          </a:xfrm>
        </p:spPr>
        <p:txBody>
          <a:bodyPr/>
          <a:lstStyle/>
          <a:p>
            <a:r>
              <a:rPr lang="en-US" sz="2000" dirty="0" smtClean="0">
                <a:latin typeface="Times New Roman" panose="02020603050405020304" pitchFamily="18" charset="0"/>
                <a:cs typeface="Times New Roman" panose="02020603050405020304" pitchFamily="18" charset="0"/>
              </a:rPr>
              <a:t>General 6DOF representation:</a:t>
            </a:r>
            <a:endParaRPr lang="en-US" sz="2000" dirty="0">
              <a:latin typeface="Times New Roman" panose="02020603050405020304" pitchFamily="18" charset="0"/>
              <a:cs typeface="Times New Roman" panose="02020603050405020304" pitchFamily="18" charset="0"/>
            </a:endParaRPr>
          </a:p>
        </p:txBody>
      </p:sp>
      <p:sp>
        <p:nvSpPr>
          <p:cNvPr id="17" name="Title 1"/>
          <p:cNvSpPr txBox="1">
            <a:spLocks/>
          </p:cNvSpPr>
          <p:nvPr/>
        </p:nvSpPr>
        <p:spPr>
          <a:xfrm>
            <a:off x="1835150" y="13475"/>
            <a:ext cx="7090513" cy="857250"/>
          </a:xfrm>
          <a:prstGeom prst="rect">
            <a:avLst/>
          </a:prstGeom>
        </p:spPr>
        <p:txBody>
          <a:bodyPr vert="horz" lIns="91440" tIns="45720" rIns="91440" bIns="45720" rtlCol="0" anchor="ctr">
            <a:normAutofit fontScale="85000" lnSpcReduction="2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 </a:t>
            </a:r>
            <a:r>
              <a:rPr lang="en-US" dirty="0" smtClean="0">
                <a:solidFill>
                  <a:schemeClr val="tx1">
                    <a:lumMod val="95000"/>
                    <a:lumOff val="5000"/>
                  </a:schemeClr>
                </a:solidFill>
                <a:latin typeface="Times New Roman" charset="0"/>
                <a:ea typeface="Times New Roman" charset="0"/>
                <a:cs typeface="Times New Roman" charset="0"/>
              </a:rPr>
              <a:t>Kinematics </a:t>
            </a:r>
            <a:r>
              <a:rPr lang="en-US" dirty="0" smtClean="0">
                <a:solidFill>
                  <a:schemeClr val="tx1">
                    <a:lumMod val="95000"/>
                    <a:lumOff val="5000"/>
                  </a:schemeClr>
                </a:solidFill>
                <a:latin typeface="Times New Roman" charset="0"/>
                <a:ea typeface="Times New Roman" charset="0"/>
                <a:cs typeface="Times New Roman" charset="0"/>
              </a:rPr>
              <a:t>and </a:t>
            </a:r>
            <a:r>
              <a:rPr lang="en-US" dirty="0" smtClean="0">
                <a:solidFill>
                  <a:schemeClr val="tx1">
                    <a:lumMod val="95000"/>
                    <a:lumOff val="5000"/>
                  </a:schemeClr>
                </a:solidFill>
                <a:latin typeface="Times New Roman" charset="0"/>
                <a:ea typeface="Times New Roman" charset="0"/>
                <a:cs typeface="Times New Roman" charset="0"/>
              </a:rPr>
              <a:t>Dynamics </a:t>
            </a:r>
            <a:r>
              <a:rPr lang="en-US" dirty="0" smtClean="0">
                <a:solidFill>
                  <a:schemeClr val="tx1">
                    <a:lumMod val="95000"/>
                    <a:lumOff val="5000"/>
                  </a:schemeClr>
                </a:solidFill>
                <a:latin typeface="Times New Roman" charset="0"/>
                <a:ea typeface="Times New Roman" charset="0"/>
                <a:cs typeface="Times New Roman" charset="0"/>
              </a:rPr>
              <a:t>in the </a:t>
            </a:r>
            <a:r>
              <a:rPr lang="en-US" dirty="0" smtClean="0">
                <a:solidFill>
                  <a:schemeClr val="tx1">
                    <a:lumMod val="95000"/>
                    <a:lumOff val="5000"/>
                  </a:schemeClr>
                </a:solidFill>
                <a:latin typeface="Times New Roman" charset="0"/>
                <a:ea typeface="Times New Roman" charset="0"/>
                <a:cs typeface="Times New Roman" charset="0"/>
              </a:rPr>
              <a:t>Asteroid </a:t>
            </a:r>
            <a:r>
              <a:rPr lang="en-US" dirty="0">
                <a:solidFill>
                  <a:schemeClr val="tx1">
                    <a:lumMod val="95000"/>
                    <a:lumOff val="5000"/>
                  </a:schemeClr>
                </a:solidFill>
                <a:latin typeface="Times New Roman" charset="0"/>
                <a:ea typeface="Times New Roman" charset="0"/>
                <a:cs typeface="Times New Roman" charset="0"/>
              </a:rPr>
              <a:t>R</a:t>
            </a:r>
            <a:r>
              <a:rPr lang="en-US" dirty="0" smtClean="0">
                <a:solidFill>
                  <a:schemeClr val="tx1">
                    <a:lumMod val="95000"/>
                    <a:lumOff val="5000"/>
                  </a:schemeClr>
                </a:solidFill>
                <a:latin typeface="Times New Roman" charset="0"/>
                <a:ea typeface="Times New Roman" charset="0"/>
                <a:cs typeface="Times New Roman" charset="0"/>
              </a:rPr>
              <a:t>otating </a:t>
            </a:r>
            <a:r>
              <a:rPr lang="en-US" dirty="0">
                <a:solidFill>
                  <a:schemeClr val="tx1">
                    <a:lumMod val="95000"/>
                    <a:lumOff val="5000"/>
                  </a:schemeClr>
                </a:solidFill>
                <a:latin typeface="Times New Roman" charset="0"/>
                <a:ea typeface="Times New Roman" charset="0"/>
                <a:cs typeface="Times New Roman" charset="0"/>
              </a:rPr>
              <a:t>F</a:t>
            </a:r>
            <a:r>
              <a:rPr lang="en-US" dirty="0" smtClean="0">
                <a:solidFill>
                  <a:schemeClr val="tx1">
                    <a:lumMod val="95000"/>
                    <a:lumOff val="5000"/>
                  </a:schemeClr>
                </a:solidFill>
                <a:latin typeface="Times New Roman" charset="0"/>
                <a:ea typeface="Times New Roman" charset="0"/>
                <a:cs typeface="Times New Roman" charset="0"/>
              </a:rPr>
              <a:t>rame </a:t>
            </a:r>
            <a:r>
              <a:rPr lang="en-US" dirty="0" smtClean="0">
                <a:solidFill>
                  <a:schemeClr val="tx1">
                    <a:lumMod val="95000"/>
                    <a:lumOff val="5000"/>
                  </a:schemeClr>
                </a:solidFill>
                <a:latin typeface="Times New Roman" charset="0"/>
                <a:ea typeface="Times New Roman" charset="0"/>
                <a:cs typeface="Times New Roman" charset="0"/>
              </a:rPr>
              <a:t>of </a:t>
            </a:r>
            <a:r>
              <a:rPr lang="en-US" dirty="0" smtClean="0">
                <a:solidFill>
                  <a:schemeClr val="tx1">
                    <a:lumMod val="95000"/>
                    <a:lumOff val="5000"/>
                  </a:schemeClr>
                </a:solidFill>
                <a:latin typeface="Times New Roman" charset="0"/>
                <a:ea typeface="Times New Roman" charset="0"/>
                <a:cs typeface="Times New Roman" charset="0"/>
              </a:rPr>
              <a:t>Reference </a:t>
            </a:r>
            <a:r>
              <a:rPr lang="en-US" dirty="0" smtClean="0">
                <a:solidFill>
                  <a:schemeClr val="tx1">
                    <a:lumMod val="95000"/>
                    <a:lumOff val="5000"/>
                  </a:schemeClr>
                </a:solidFill>
                <a:latin typeface="Times New Roman" charset="0"/>
                <a:ea typeface="Times New Roman" charset="0"/>
                <a:cs typeface="Times New Roman" charset="0"/>
              </a:rPr>
              <a:t>(A)</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Content Placeholder 2"/>
          <p:cNvSpPr txBox="1">
            <a:spLocks/>
          </p:cNvSpPr>
          <p:nvPr/>
        </p:nvSpPr>
        <p:spPr>
          <a:xfrm>
            <a:off x="1907704" y="2869065"/>
            <a:ext cx="7017959" cy="42229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DQ 6DOF representation:</a:t>
            </a:r>
            <a:endParaRPr lang="en-US" sz="20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4475786" y="4228353"/>
            <a:ext cx="4560264" cy="256832"/>
          </a:xfrm>
          <a:prstGeom prst="rect">
            <a:avLst/>
          </a:prstGeom>
        </p:spPr>
      </p:pic>
      <p:pic>
        <p:nvPicPr>
          <p:cNvPr id="10" name="Picture 9"/>
          <p:cNvPicPr>
            <a:picLocks noChangeAspect="1"/>
          </p:cNvPicPr>
          <p:nvPr/>
        </p:nvPicPr>
        <p:blipFill>
          <a:blip r:embed="rId4"/>
          <a:stretch>
            <a:fillRect/>
          </a:stretch>
        </p:blipFill>
        <p:spPr>
          <a:xfrm>
            <a:off x="4507362" y="3370293"/>
            <a:ext cx="1080325" cy="361079"/>
          </a:xfrm>
          <a:prstGeom prst="rect">
            <a:avLst/>
          </a:prstGeom>
        </p:spPr>
      </p:pic>
      <p:pic>
        <p:nvPicPr>
          <p:cNvPr id="11" name="Picture 10"/>
          <p:cNvPicPr>
            <a:picLocks noChangeAspect="1"/>
          </p:cNvPicPr>
          <p:nvPr/>
        </p:nvPicPr>
        <p:blipFill>
          <a:blip r:embed="rId5"/>
          <a:stretch>
            <a:fillRect/>
          </a:stretch>
        </p:blipFill>
        <p:spPr>
          <a:xfrm>
            <a:off x="4500391" y="2474416"/>
            <a:ext cx="3430252" cy="234157"/>
          </a:xfrm>
          <a:prstGeom prst="rect">
            <a:avLst/>
          </a:prstGeom>
        </p:spPr>
      </p:pic>
      <p:pic>
        <p:nvPicPr>
          <p:cNvPr id="12" name="Picture 11"/>
          <p:cNvPicPr>
            <a:picLocks noChangeAspect="1"/>
          </p:cNvPicPr>
          <p:nvPr/>
        </p:nvPicPr>
        <p:blipFill>
          <a:blip r:embed="rId6"/>
          <a:stretch>
            <a:fillRect/>
          </a:stretch>
        </p:blipFill>
        <p:spPr>
          <a:xfrm>
            <a:off x="4500391" y="1632754"/>
            <a:ext cx="1130093" cy="322461"/>
          </a:xfrm>
          <a:prstGeom prst="rect">
            <a:avLst/>
          </a:prstGeom>
        </p:spPr>
      </p:pic>
      <p:pic>
        <p:nvPicPr>
          <p:cNvPr id="15" name="Picture 14"/>
          <p:cNvPicPr>
            <a:picLocks noChangeAspect="1"/>
          </p:cNvPicPr>
          <p:nvPr/>
        </p:nvPicPr>
        <p:blipFill>
          <a:blip r:embed="rId7"/>
          <a:stretch>
            <a:fillRect/>
          </a:stretch>
        </p:blipFill>
        <p:spPr>
          <a:xfrm>
            <a:off x="4507362" y="2075022"/>
            <a:ext cx="2832994" cy="357075"/>
          </a:xfrm>
          <a:prstGeom prst="rect">
            <a:avLst/>
          </a:prstGeom>
        </p:spPr>
      </p:pic>
      <p:pic>
        <p:nvPicPr>
          <p:cNvPr id="16" name="Picture 15"/>
          <p:cNvPicPr>
            <a:picLocks noChangeAspect="1"/>
          </p:cNvPicPr>
          <p:nvPr/>
        </p:nvPicPr>
        <p:blipFill>
          <a:blip r:embed="rId8"/>
          <a:stretch>
            <a:fillRect/>
          </a:stretch>
        </p:blipFill>
        <p:spPr>
          <a:xfrm>
            <a:off x="4475786" y="1329951"/>
            <a:ext cx="1501151" cy="250192"/>
          </a:xfrm>
          <a:prstGeom prst="rect">
            <a:avLst/>
          </a:prstGeom>
        </p:spPr>
      </p:pic>
      <p:sp>
        <p:nvSpPr>
          <p:cNvPr id="26" name="Content Placeholder 2"/>
          <p:cNvSpPr txBox="1">
            <a:spLocks/>
          </p:cNvSpPr>
          <p:nvPr/>
        </p:nvSpPr>
        <p:spPr>
          <a:xfrm>
            <a:off x="1214293" y="1438492"/>
            <a:ext cx="3744416" cy="42229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buFont typeface="Wingdings" panose="05000000000000000000" pitchFamily="2" charset="2"/>
              <a:buChar char="Ø"/>
            </a:pPr>
            <a:r>
              <a:rPr lang="en-US" sz="1200" dirty="0" smtClean="0">
                <a:latin typeface="Times New Roman" panose="02020603050405020304" pitchFamily="18" charset="0"/>
                <a:cs typeface="Times New Roman" panose="02020603050405020304" pitchFamily="18" charset="0"/>
              </a:rPr>
              <a:t>Translational and Rotational Kinematics:</a:t>
            </a:r>
            <a:endParaRPr lang="en-US" sz="1200" dirty="0">
              <a:latin typeface="Times New Roman" panose="02020603050405020304" pitchFamily="18" charset="0"/>
              <a:cs typeface="Times New Roman" panose="02020603050405020304" pitchFamily="18" charset="0"/>
            </a:endParaRPr>
          </a:p>
        </p:txBody>
      </p:sp>
      <p:sp>
        <p:nvSpPr>
          <p:cNvPr id="27" name="Content Placeholder 2"/>
          <p:cNvSpPr txBox="1">
            <a:spLocks/>
          </p:cNvSpPr>
          <p:nvPr/>
        </p:nvSpPr>
        <p:spPr>
          <a:xfrm>
            <a:off x="1214293" y="2189340"/>
            <a:ext cx="3744416" cy="42229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buFont typeface="Wingdings" panose="05000000000000000000" pitchFamily="2" charset="2"/>
              <a:buChar char="Ø"/>
            </a:pPr>
            <a:r>
              <a:rPr lang="en-US" sz="1200" dirty="0" smtClean="0">
                <a:latin typeface="Times New Roman" panose="02020603050405020304" pitchFamily="18" charset="0"/>
                <a:cs typeface="Times New Roman" panose="02020603050405020304" pitchFamily="18" charset="0"/>
              </a:rPr>
              <a:t>Translational and Rotational Dynamics:</a:t>
            </a:r>
            <a:endParaRPr lang="en-US" sz="1200" dirty="0">
              <a:latin typeface="Times New Roman" panose="02020603050405020304" pitchFamily="18" charset="0"/>
              <a:cs typeface="Times New Roman" panose="02020603050405020304" pitchFamily="18" charset="0"/>
            </a:endParaRPr>
          </a:p>
        </p:txBody>
      </p:sp>
      <p:sp>
        <p:nvSpPr>
          <p:cNvPr id="30" name="Content Placeholder 2"/>
          <p:cNvSpPr txBox="1">
            <a:spLocks/>
          </p:cNvSpPr>
          <p:nvPr/>
        </p:nvSpPr>
        <p:spPr>
          <a:xfrm>
            <a:off x="1214100" y="3357358"/>
            <a:ext cx="3744416" cy="42229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buFont typeface="Wingdings" panose="05000000000000000000" pitchFamily="2" charset="2"/>
              <a:buChar char="Ø"/>
            </a:pPr>
            <a:r>
              <a:rPr lang="en-US" sz="1200" dirty="0" smtClean="0">
                <a:latin typeface="Times New Roman" panose="02020603050405020304" pitchFamily="18" charset="0"/>
                <a:cs typeface="Times New Roman" panose="02020603050405020304" pitchFamily="18" charset="0"/>
              </a:rPr>
              <a:t>Translational and Rotational Kinematics:</a:t>
            </a:r>
            <a:endParaRPr lang="en-US" sz="1200" dirty="0">
              <a:latin typeface="Times New Roman" panose="02020603050405020304" pitchFamily="18" charset="0"/>
              <a:cs typeface="Times New Roman" panose="02020603050405020304" pitchFamily="18" charset="0"/>
            </a:endParaRPr>
          </a:p>
        </p:txBody>
      </p:sp>
      <p:sp>
        <p:nvSpPr>
          <p:cNvPr id="31" name="Content Placeholder 2"/>
          <p:cNvSpPr txBox="1">
            <a:spLocks/>
          </p:cNvSpPr>
          <p:nvPr/>
        </p:nvSpPr>
        <p:spPr>
          <a:xfrm>
            <a:off x="1214100" y="4141144"/>
            <a:ext cx="3744416" cy="42229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buFont typeface="Wingdings" panose="05000000000000000000" pitchFamily="2" charset="2"/>
              <a:buChar char="Ø"/>
            </a:pPr>
            <a:r>
              <a:rPr lang="en-US" sz="1200" dirty="0" smtClean="0">
                <a:latin typeface="Times New Roman" panose="02020603050405020304" pitchFamily="18" charset="0"/>
                <a:cs typeface="Times New Roman" panose="02020603050405020304" pitchFamily="18" charset="0"/>
              </a:rPr>
              <a:t>Translational and Rotational Dynamics:</a:t>
            </a:r>
            <a:endParaRPr lang="en-US" sz="1200" dirty="0">
              <a:latin typeface="Times New Roman" panose="02020603050405020304" pitchFamily="18" charset="0"/>
              <a:cs typeface="Times New Roman" panose="02020603050405020304" pitchFamily="18" charset="0"/>
            </a:endParaRPr>
          </a:p>
        </p:txBody>
      </p:sp>
      <p:sp>
        <p:nvSpPr>
          <p:cNvPr id="33" name="Rounded Rectangle 32"/>
          <p:cNvSpPr/>
          <p:nvPr/>
        </p:nvSpPr>
        <p:spPr>
          <a:xfrm>
            <a:off x="4475786" y="1329951"/>
            <a:ext cx="1536374" cy="625264"/>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4" name="Rounded Rectangle 33"/>
          <p:cNvSpPr/>
          <p:nvPr/>
        </p:nvSpPr>
        <p:spPr>
          <a:xfrm>
            <a:off x="4475786" y="2075022"/>
            <a:ext cx="3480590" cy="710047"/>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5" name="Rounded Rectangle 34"/>
          <p:cNvSpPr/>
          <p:nvPr/>
        </p:nvSpPr>
        <p:spPr>
          <a:xfrm>
            <a:off x="4475786" y="3379157"/>
            <a:ext cx="1154698" cy="407648"/>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6" name="Rounded Rectangle 35"/>
          <p:cNvSpPr/>
          <p:nvPr/>
        </p:nvSpPr>
        <p:spPr>
          <a:xfrm>
            <a:off x="4475786" y="4162152"/>
            <a:ext cx="4560264" cy="380282"/>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84305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26" grpId="0"/>
      <p:bldP spid="27" grpId="0"/>
      <p:bldP spid="30" grpId="0"/>
      <p:bldP spid="31" grpId="0"/>
      <p:bldP spid="33" grpId="0" animBg="1"/>
      <p:bldP spid="34" grpId="0" animBg="1"/>
      <p:bldP spid="35"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fontScale="90000"/>
          </a:bodyPr>
          <a:lstStyle/>
          <a:p>
            <a:pPr algn="ctr"/>
            <a:r>
              <a:rPr lang="en-US" sz="4000" dirty="0" smtClean="0">
                <a:solidFill>
                  <a:srgbClr val="FF0000"/>
                </a:solidFill>
                <a:latin typeface="Times New Roman" charset="0"/>
                <a:ea typeface="Times New Roman" charset="0"/>
                <a:cs typeface="Times New Roman" charset="0"/>
              </a:rPr>
              <a:t>RQ 2 </a:t>
            </a:r>
            <a:br>
              <a:rPr lang="en-US" sz="4000" dirty="0" smtClean="0">
                <a:solidFill>
                  <a:srgbClr val="FF0000"/>
                </a:solidFill>
                <a:latin typeface="Times New Roman" charset="0"/>
                <a:ea typeface="Times New Roman" charset="0"/>
                <a:cs typeface="Times New Roman" charset="0"/>
              </a:rPr>
            </a:br>
            <a:r>
              <a:rPr lang="nl-NL" sz="4000" dirty="0" err="1" smtClean="0">
                <a:latin typeface="Times New Roman" panose="02020603050405020304" pitchFamily="18" charset="0"/>
                <a:cs typeface="Times New Roman" panose="02020603050405020304" pitchFamily="18" charset="0"/>
              </a:rPr>
              <a:t>What</a:t>
            </a:r>
            <a:r>
              <a:rPr lang="nl-NL" sz="4000" dirty="0" smtClean="0">
                <a:latin typeface="Times New Roman" panose="02020603050405020304" pitchFamily="18" charset="0"/>
                <a:cs typeface="Times New Roman" panose="02020603050405020304" pitchFamily="18" charset="0"/>
              </a:rPr>
              <a:t> </a:t>
            </a:r>
            <a:r>
              <a:rPr lang="nl-NL" sz="4000" dirty="0">
                <a:latin typeface="Times New Roman" panose="02020603050405020304" pitchFamily="18" charset="0"/>
                <a:cs typeface="Times New Roman" panose="02020603050405020304" pitchFamily="18" charset="0"/>
              </a:rPr>
              <a:t>are </a:t>
            </a:r>
            <a:r>
              <a:rPr lang="nl-NL" sz="4000" dirty="0" err="1">
                <a:latin typeface="Times New Roman" panose="02020603050405020304" pitchFamily="18" charset="0"/>
                <a:cs typeface="Times New Roman" panose="02020603050405020304" pitchFamily="18" charset="0"/>
              </a:rPr>
              <a:t>the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cost</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functions</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that</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need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to</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be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optimised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constraints</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they</a:t>
            </a:r>
            <a:r>
              <a:rPr lang="nl-NL" sz="4000" dirty="0">
                <a:latin typeface="Times New Roman" panose="02020603050405020304" pitchFamily="18" charset="0"/>
                <a:cs typeface="Times New Roman" panose="02020603050405020304" pitchFamily="18" charset="0"/>
              </a:rPr>
              <a:t> are subject </a:t>
            </a:r>
            <a:r>
              <a:rPr lang="nl-NL" sz="4000" dirty="0" err="1">
                <a:latin typeface="Times New Roman" panose="02020603050405020304" pitchFamily="18" charset="0"/>
                <a:cs typeface="Times New Roman" panose="02020603050405020304" pitchFamily="18" charset="0"/>
              </a:rPr>
              <a:t>to</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and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how</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can</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they</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be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formulated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with</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dual</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quaternions</a:t>
            </a:r>
            <a:r>
              <a:rPr lang="nl-NL" sz="4000" dirty="0">
                <a:latin typeface="Times New Roman" panose="02020603050405020304" pitchFamily="18" charset="0"/>
                <a:cs typeface="Times New Roman" panose="02020603050405020304" pitchFamily="18" charset="0"/>
              </a:rPr>
              <a:t>?</a:t>
            </a:r>
            <a:br>
              <a:rPr lang="nl-NL" sz="4000" dirty="0">
                <a:latin typeface="Times New Roman" panose="02020603050405020304" pitchFamily="18" charset="0"/>
                <a:cs typeface="Times New Roman" panose="02020603050405020304" pitchFamily="18" charset="0"/>
              </a:rPr>
            </a:b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3232319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1945537" y="23506"/>
            <a:ext cx="7090513" cy="857250"/>
          </a:xfrm>
        </p:spPr>
        <p:txBody>
          <a:bodyPr>
            <a:normAutofit fontScale="90000"/>
          </a:bodyPr>
          <a:lstStyle/>
          <a:p>
            <a:pPr algn="ctr"/>
            <a:r>
              <a:rPr lang="en-US" dirty="0" smtClean="0">
                <a:solidFill>
                  <a:schemeClr val="tx1">
                    <a:lumMod val="95000"/>
                    <a:lumOff val="5000"/>
                  </a:schemeClr>
                </a:solidFill>
                <a:latin typeface="Times New Roman" charset="0"/>
                <a:ea typeface="Times New Roman" charset="0"/>
                <a:cs typeface="Times New Roman" charset="0"/>
              </a:rPr>
              <a:t>What is </a:t>
            </a:r>
            <a:r>
              <a:rPr lang="en-US" dirty="0" smtClean="0">
                <a:solidFill>
                  <a:schemeClr val="tx1">
                    <a:lumMod val="95000"/>
                    <a:lumOff val="5000"/>
                  </a:schemeClr>
                </a:solidFill>
                <a:latin typeface="Times New Roman" charset="0"/>
                <a:ea typeface="Times New Roman" charset="0"/>
                <a:cs typeface="Times New Roman" charset="0"/>
              </a:rPr>
              <a:t>required </a:t>
            </a:r>
            <a:r>
              <a:rPr lang="en-US" dirty="0" smtClean="0">
                <a:solidFill>
                  <a:schemeClr val="tx1">
                    <a:lumMod val="95000"/>
                    <a:lumOff val="5000"/>
                  </a:schemeClr>
                </a:solidFill>
                <a:latin typeface="Times New Roman" charset="0"/>
                <a:ea typeface="Times New Roman" charset="0"/>
                <a:cs typeface="Times New Roman" charset="0"/>
              </a:rPr>
              <a:t>from the </a:t>
            </a:r>
            <a:r>
              <a:rPr lang="en-US" dirty="0" smtClean="0">
                <a:solidFill>
                  <a:schemeClr val="tx1">
                    <a:lumMod val="95000"/>
                    <a:lumOff val="5000"/>
                  </a:schemeClr>
                </a:solidFill>
                <a:latin typeface="Times New Roman" charset="0"/>
                <a:ea typeface="Times New Roman" charset="0"/>
                <a:cs typeface="Times New Roman" charset="0"/>
              </a:rPr>
              <a:t>Descent </a:t>
            </a:r>
            <a:r>
              <a:rPr lang="en-US" dirty="0">
                <a:solidFill>
                  <a:schemeClr val="tx1">
                    <a:lumMod val="95000"/>
                    <a:lumOff val="5000"/>
                  </a:schemeClr>
                </a:solidFill>
                <a:latin typeface="Times New Roman" charset="0"/>
                <a:ea typeface="Times New Roman" charset="0"/>
                <a:cs typeface="Times New Roman" charset="0"/>
              </a:rPr>
              <a:t>G</a:t>
            </a:r>
            <a:r>
              <a:rPr lang="en-US" dirty="0" smtClean="0">
                <a:solidFill>
                  <a:schemeClr val="tx1">
                    <a:lumMod val="95000"/>
                    <a:lumOff val="5000"/>
                  </a:schemeClr>
                </a:solidFill>
                <a:latin typeface="Times New Roman" charset="0"/>
                <a:ea typeface="Times New Roman" charset="0"/>
                <a:cs typeface="Times New Roman" charset="0"/>
              </a:rPr>
              <a:t>uidance </a:t>
            </a:r>
            <a:r>
              <a:rPr lang="en-US" dirty="0">
                <a:solidFill>
                  <a:schemeClr val="tx1">
                    <a:lumMod val="95000"/>
                    <a:lumOff val="5000"/>
                  </a:schemeClr>
                </a:solidFill>
                <a:latin typeface="Times New Roman" charset="0"/>
                <a:ea typeface="Times New Roman" charset="0"/>
                <a:cs typeface="Times New Roman" charset="0"/>
              </a:rPr>
              <a:t>A</a:t>
            </a:r>
            <a:r>
              <a:rPr lang="en-US" dirty="0" smtClean="0">
                <a:solidFill>
                  <a:schemeClr val="tx1">
                    <a:lumMod val="95000"/>
                    <a:lumOff val="5000"/>
                  </a:schemeClr>
                </a:solidFill>
                <a:latin typeface="Times New Roman" charset="0"/>
                <a:ea typeface="Times New Roman" charset="0"/>
                <a:cs typeface="Times New Roman" charset="0"/>
              </a:rPr>
              <a:t>lgorithm</a:t>
            </a:r>
            <a:r>
              <a:rPr lang="en-US" dirty="0" smtClean="0">
                <a:solidFill>
                  <a:schemeClr val="tx1">
                    <a:lumMod val="95000"/>
                    <a:lumOff val="5000"/>
                  </a:schemeClr>
                </a:solidFill>
                <a:latin typeface="Times New Roman" charset="0"/>
                <a:ea typeface="Times New Roman" charset="0"/>
                <a:cs typeface="Times New Roman" charset="0"/>
              </a:rPr>
              <a:t>?</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4235" y="15796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Content Placeholder 2"/>
          <p:cNvSpPr>
            <a:spLocks noGrp="1"/>
          </p:cNvSpPr>
          <p:nvPr>
            <p:ph idx="1"/>
          </p:nvPr>
        </p:nvSpPr>
        <p:spPr>
          <a:xfrm>
            <a:off x="3563888" y="1456415"/>
            <a:ext cx="4032994" cy="2109546"/>
          </a:xfrm>
        </p:spPr>
        <p:txBody>
          <a:bodyPr>
            <a:normAutofit fontScale="92500" lnSpcReduction="10000"/>
          </a:bodyPr>
          <a:lstStyle/>
          <a:p>
            <a:r>
              <a:rPr lang="nl-NL" sz="2000" dirty="0" smtClean="0">
                <a:latin typeface="Times New Roman" panose="02020603050405020304" pitchFamily="18" charset="0"/>
                <a:cs typeface="Times New Roman" panose="02020603050405020304" pitchFamily="18" charset="0"/>
              </a:rPr>
              <a:t>Minimum </a:t>
            </a:r>
            <a:r>
              <a:rPr lang="nl-NL" sz="2000" dirty="0" err="1" smtClean="0">
                <a:latin typeface="Times New Roman" panose="02020603050405020304" pitchFamily="18" charset="0"/>
                <a:cs typeface="Times New Roman" panose="02020603050405020304" pitchFamily="18" charset="0"/>
              </a:rPr>
              <a:t>propellant</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consumption</a:t>
            </a:r>
            <a:endParaRPr lang="nl-NL" sz="2000" dirty="0">
              <a:latin typeface="Times New Roman" panose="02020603050405020304" pitchFamily="18" charset="0"/>
              <a:cs typeface="Times New Roman" panose="02020603050405020304" pitchFamily="18" charset="0"/>
            </a:endParaRPr>
          </a:p>
          <a:p>
            <a:r>
              <a:rPr lang="nl-NL" sz="2000" dirty="0" err="1" smtClean="0">
                <a:latin typeface="Times New Roman" panose="02020603050405020304" pitchFamily="18" charset="0"/>
                <a:cs typeface="Times New Roman" panose="02020603050405020304" pitchFamily="18" charset="0"/>
              </a:rPr>
              <a:t>Constrained</a:t>
            </a:r>
            <a:r>
              <a:rPr lang="nl-NL" sz="2000" dirty="0" smtClean="0">
                <a:latin typeface="Times New Roman" panose="02020603050405020304" pitchFamily="18" charset="0"/>
                <a:cs typeface="Times New Roman" panose="02020603050405020304" pitchFamily="18" charset="0"/>
              </a:rPr>
              <a:t> SC </a:t>
            </a:r>
            <a:r>
              <a:rPr lang="nl-NL" sz="2000" dirty="0" err="1" smtClean="0">
                <a:latin typeface="Times New Roman" panose="02020603050405020304" pitchFamily="18" charset="0"/>
                <a:cs typeface="Times New Roman" panose="02020603050405020304" pitchFamily="18" charset="0"/>
              </a:rPr>
              <a:t>altitude</a:t>
            </a:r>
            <a:endParaRPr lang="nl-NL" sz="2000" dirty="0">
              <a:latin typeface="Times New Roman" panose="02020603050405020304" pitchFamily="18" charset="0"/>
              <a:cs typeface="Times New Roman" panose="02020603050405020304" pitchFamily="18" charset="0"/>
            </a:endParaRPr>
          </a:p>
          <a:p>
            <a:r>
              <a:rPr lang="nl-NL" sz="2000" dirty="0" err="1" smtClean="0">
                <a:latin typeface="Times New Roman" panose="02020603050405020304" pitchFamily="18" charset="0"/>
                <a:cs typeface="Times New Roman" panose="02020603050405020304" pitchFamily="18" charset="0"/>
              </a:rPr>
              <a:t>Constrained</a:t>
            </a:r>
            <a:r>
              <a:rPr lang="nl-NL" sz="2000" dirty="0" smtClean="0">
                <a:latin typeface="Times New Roman" panose="02020603050405020304" pitchFamily="18" charset="0"/>
                <a:cs typeface="Times New Roman" panose="02020603050405020304" pitchFamily="18" charset="0"/>
              </a:rPr>
              <a:t> SC attitude</a:t>
            </a:r>
          </a:p>
          <a:p>
            <a:r>
              <a:rPr lang="nl-NL" sz="2000" dirty="0" err="1" smtClean="0">
                <a:latin typeface="Times New Roman" panose="02020603050405020304" pitchFamily="18" charset="0"/>
                <a:cs typeface="Times New Roman" panose="02020603050405020304" pitchFamily="18" charset="0"/>
              </a:rPr>
              <a:t>Constrained</a:t>
            </a:r>
            <a:r>
              <a:rPr lang="nl-NL" sz="2000" dirty="0" smtClean="0">
                <a:latin typeface="Times New Roman" panose="02020603050405020304" pitchFamily="18" charset="0"/>
                <a:cs typeface="Times New Roman" panose="02020603050405020304" pitchFamily="18" charset="0"/>
              </a:rPr>
              <a:t> SC </a:t>
            </a:r>
            <a:r>
              <a:rPr lang="nl-NL" sz="2000" dirty="0" err="1" smtClean="0">
                <a:latin typeface="Times New Roman" panose="02020603050405020304" pitchFamily="18" charset="0"/>
                <a:cs typeface="Times New Roman" panose="02020603050405020304" pitchFamily="18" charset="0"/>
              </a:rPr>
              <a:t>angular</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rate</a:t>
            </a:r>
            <a:endParaRPr lang="nl-NL" sz="2000" dirty="0" smtClean="0">
              <a:latin typeface="Times New Roman" panose="02020603050405020304" pitchFamily="18" charset="0"/>
              <a:cs typeface="Times New Roman" panose="02020603050405020304" pitchFamily="18" charset="0"/>
            </a:endParaRPr>
          </a:p>
          <a:p>
            <a:r>
              <a:rPr lang="nl-NL" sz="2000" dirty="0" err="1" smtClean="0">
                <a:latin typeface="Times New Roman" panose="02020603050405020304" pitchFamily="18" charset="0"/>
                <a:cs typeface="Times New Roman" panose="02020603050405020304" pitchFamily="18" charset="0"/>
              </a:rPr>
              <a:t>Constrained</a:t>
            </a:r>
            <a:r>
              <a:rPr lang="nl-NL" sz="2000" dirty="0" smtClean="0">
                <a:latin typeface="Times New Roman" panose="02020603050405020304" pitchFamily="18" charset="0"/>
                <a:cs typeface="Times New Roman" panose="02020603050405020304" pitchFamily="18" charset="0"/>
              </a:rPr>
              <a:t> SC </a:t>
            </a:r>
            <a:r>
              <a:rPr lang="nl-NL" sz="2000" dirty="0" err="1" smtClean="0">
                <a:latin typeface="Times New Roman" panose="02020603050405020304" pitchFamily="18" charset="0"/>
                <a:cs typeface="Times New Roman" panose="02020603050405020304" pitchFamily="18" charset="0"/>
              </a:rPr>
              <a:t>thrust</a:t>
            </a:r>
            <a:endParaRPr lang="nl-NL" sz="2000" dirty="0" smtClean="0">
              <a:latin typeface="Times New Roman" panose="02020603050405020304" pitchFamily="18" charset="0"/>
              <a:cs typeface="Times New Roman" panose="02020603050405020304" pitchFamily="18" charset="0"/>
            </a:endParaRPr>
          </a:p>
          <a:p>
            <a:r>
              <a:rPr lang="nl-NL" sz="2000" dirty="0" err="1" smtClean="0">
                <a:latin typeface="Times New Roman" panose="02020603050405020304" pitchFamily="18" charset="0"/>
                <a:cs typeface="Times New Roman" panose="02020603050405020304" pitchFamily="18" charset="0"/>
              </a:rPr>
              <a:t>Optimal</a:t>
            </a:r>
            <a:r>
              <a:rPr lang="nl-NL" sz="2000" dirty="0" smtClean="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d</a:t>
            </a:r>
            <a:r>
              <a:rPr lang="nl-NL" sz="2000" dirty="0" err="1" smtClean="0">
                <a:latin typeface="Times New Roman" panose="02020603050405020304" pitchFamily="18" charset="0"/>
                <a:cs typeface="Times New Roman" panose="02020603050405020304" pitchFamily="18" charset="0"/>
              </a:rPr>
              <a:t>escent</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trajectory</a:t>
            </a:r>
            <a:endParaRPr lang="nl-NL" sz="2000" dirty="0" smtClean="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2576867" y="1176708"/>
            <a:ext cx="5827850" cy="3047738"/>
          </a:xfrm>
          <a:prstGeom prst="rect">
            <a:avLst/>
          </a:prstGeom>
          <a:ln>
            <a:noFill/>
          </a:ln>
          <a:effectLst>
            <a:outerShdw blurRad="292100" dist="139700" dir="2700000" algn="tl" rotWithShape="0">
              <a:srgbClr val="333333">
                <a:alpha val="65000"/>
              </a:srgbClr>
            </a:outerShdw>
          </a:effectLst>
        </p:spPr>
      </p:pic>
      <p:sp>
        <p:nvSpPr>
          <p:cNvPr id="24" name="TextBox 23"/>
          <p:cNvSpPr txBox="1"/>
          <p:nvPr/>
        </p:nvSpPr>
        <p:spPr>
          <a:xfrm>
            <a:off x="1928932" y="4449780"/>
            <a:ext cx="7018569"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6</a:t>
            </a:r>
            <a:r>
              <a:rPr lang="en-US" sz="1200" dirty="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Physical representation of the glide-slope constraint.</a:t>
            </a:r>
            <a:endParaRPr lang="en-US" sz="1200" dirty="0">
              <a:latin typeface="Times New Roman" charset="0"/>
              <a:ea typeface="Times New Roman" charset="0"/>
              <a:cs typeface="Times New Roman" charset="0"/>
            </a:endParaRPr>
          </a:p>
        </p:txBody>
      </p:sp>
      <p:pic>
        <p:nvPicPr>
          <p:cNvPr id="3" name="Picture 2"/>
          <p:cNvPicPr>
            <a:picLocks noChangeAspect="1"/>
          </p:cNvPicPr>
          <p:nvPr/>
        </p:nvPicPr>
        <p:blipFill>
          <a:blip r:embed="rId4"/>
          <a:stretch>
            <a:fillRect/>
          </a:stretch>
        </p:blipFill>
        <p:spPr>
          <a:xfrm>
            <a:off x="2466744" y="1038136"/>
            <a:ext cx="5942944" cy="3464185"/>
          </a:xfrm>
          <a:prstGeom prst="rect">
            <a:avLst/>
          </a:prstGeom>
          <a:ln>
            <a:noFill/>
          </a:ln>
          <a:effectLst>
            <a:outerShdw blurRad="292100" dist="139700" dir="2700000" algn="tl" rotWithShape="0">
              <a:srgbClr val="333333">
                <a:alpha val="65000"/>
              </a:srgbClr>
            </a:outerShdw>
          </a:effectLst>
        </p:spPr>
      </p:pic>
      <p:sp>
        <p:nvSpPr>
          <p:cNvPr id="25" name="TextBox 24"/>
          <p:cNvSpPr txBox="1"/>
          <p:nvPr/>
        </p:nvSpPr>
        <p:spPr>
          <a:xfrm>
            <a:off x="1981507" y="4659701"/>
            <a:ext cx="7018569"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7</a:t>
            </a:r>
            <a:r>
              <a:rPr lang="en-US" sz="1200" dirty="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Physical representation of the line of sight constraint.</a:t>
            </a:r>
            <a:endParaRPr lang="en-US" sz="1200" dirty="0">
              <a:latin typeface="Times New Roman" charset="0"/>
              <a:ea typeface="Times New Roman" charset="0"/>
              <a:cs typeface="Times New Roman" charset="0"/>
            </a:endParaRPr>
          </a:p>
        </p:txBody>
      </p:sp>
      <p:pic>
        <p:nvPicPr>
          <p:cNvPr id="4" name="Picture 3"/>
          <p:cNvPicPr>
            <a:picLocks noChangeAspect="1"/>
          </p:cNvPicPr>
          <p:nvPr/>
        </p:nvPicPr>
        <p:blipFill>
          <a:blip r:embed="rId5"/>
          <a:stretch>
            <a:fillRect/>
          </a:stretch>
        </p:blipFill>
        <p:spPr>
          <a:xfrm>
            <a:off x="4113826" y="1042903"/>
            <a:ext cx="2933118" cy="3504131"/>
          </a:xfrm>
          <a:prstGeom prst="rect">
            <a:avLst/>
          </a:prstGeom>
          <a:ln>
            <a:noFill/>
          </a:ln>
          <a:effectLst>
            <a:outerShdw blurRad="292100" dist="139700" dir="2700000" algn="tl" rotWithShape="0">
              <a:srgbClr val="333333">
                <a:alpha val="65000"/>
              </a:srgbClr>
            </a:outerShdw>
          </a:effectLst>
        </p:spPr>
      </p:pic>
      <p:sp>
        <p:nvSpPr>
          <p:cNvPr id="26" name="TextBox 25"/>
          <p:cNvSpPr txBox="1"/>
          <p:nvPr/>
        </p:nvSpPr>
        <p:spPr>
          <a:xfrm>
            <a:off x="2009958" y="4659702"/>
            <a:ext cx="7018569" cy="276999"/>
          </a:xfrm>
          <a:prstGeom prst="rect">
            <a:avLst/>
          </a:prstGeom>
          <a:noFill/>
        </p:spPr>
        <p:txBody>
          <a:bodyPr wrap="square" rtlCol="0">
            <a:spAutoFit/>
          </a:bodyPr>
          <a:lstStyle/>
          <a:p>
            <a:pPr algn="ctr"/>
            <a:r>
              <a:rPr lang="en-US" sz="120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8</a:t>
            </a:r>
            <a:r>
              <a:rPr lang="en-US" sz="120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Physical representation of the gimbal angle constraint.</a:t>
            </a:r>
            <a:endParaRPr lang="en-US" sz="12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28480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
                                        </p:tgtEl>
                                        <p:attrNameLst>
                                          <p:attrName>style.visibility</p:attrName>
                                        </p:attrNameLst>
                                      </p:cBhvr>
                                      <p:to>
                                        <p:strVal val="hidden"/>
                                      </p:to>
                                    </p:set>
                                  </p:childTnLst>
                                </p:cTn>
                              </p:par>
                              <p:par>
                                <p:cTn id="21" presetID="42"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1000"/>
                                        <p:tgtEl>
                                          <p:spTgt spid="25"/>
                                        </p:tgtEl>
                                      </p:cBhvr>
                                    </p:animEffect>
                                    <p:anim calcmode="lin" valueType="num">
                                      <p:cBhvr>
                                        <p:cTn id="24" dur="1000" fill="hold"/>
                                        <p:tgtEl>
                                          <p:spTgt spid="25"/>
                                        </p:tgtEl>
                                        <p:attrNameLst>
                                          <p:attrName>ppt_x</p:attrName>
                                        </p:attrNameLst>
                                      </p:cBhvr>
                                      <p:tavLst>
                                        <p:tav tm="0">
                                          <p:val>
                                            <p:strVal val="#ppt_x"/>
                                          </p:val>
                                        </p:tav>
                                        <p:tav tm="100000">
                                          <p:val>
                                            <p:strVal val="#ppt_x"/>
                                          </p:val>
                                        </p:tav>
                                      </p:tavLst>
                                    </p:anim>
                                    <p:anim calcmode="lin" valueType="num">
                                      <p:cBhvr>
                                        <p:cTn id="25" dur="1000" fill="hold"/>
                                        <p:tgtEl>
                                          <p:spTgt spid="2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1000"/>
                                        <p:tgtEl>
                                          <p:spTgt spid="26"/>
                                        </p:tgtEl>
                                      </p:cBhvr>
                                    </p:animEffect>
                                    <p:anim calcmode="lin" valueType="num">
                                      <p:cBhvr>
                                        <p:cTn id="40" dur="1000" fill="hold"/>
                                        <p:tgtEl>
                                          <p:spTgt spid="26"/>
                                        </p:tgtEl>
                                        <p:attrNameLst>
                                          <p:attrName>ppt_x</p:attrName>
                                        </p:attrNameLst>
                                      </p:cBhvr>
                                      <p:tavLst>
                                        <p:tav tm="0">
                                          <p:val>
                                            <p:strVal val="#ppt_x"/>
                                          </p:val>
                                        </p:tav>
                                        <p:tav tm="100000">
                                          <p:val>
                                            <p:strVal val="#ppt_x"/>
                                          </p:val>
                                        </p:tav>
                                      </p:tavLst>
                                    </p:anim>
                                    <p:anim calcmode="lin" valueType="num">
                                      <p:cBhvr>
                                        <p:cTn id="41" dur="1000" fill="hold"/>
                                        <p:tgtEl>
                                          <p:spTgt spid="2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24" grpId="0"/>
      <p:bldP spid="24" grpId="1"/>
      <p:bldP spid="25" grpId="0"/>
      <p:bldP spid="25" grpId="1"/>
      <p:bldP spid="26" grpId="0"/>
      <p:bldP spid="2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a:bodyPr>
          <a:lstStyle/>
          <a:p>
            <a:pPr algn="ctr"/>
            <a:r>
              <a:rPr lang="en-US" sz="4000" dirty="0" smtClean="0">
                <a:latin typeface="Times New Roman" charset="0"/>
                <a:ea typeface="Times New Roman" charset="0"/>
                <a:cs typeface="Times New Roman" charset="0"/>
              </a:rPr>
              <a:t>Introduction to the Topic</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739859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776864" cy="857250"/>
          </a:xfrm>
        </p:spPr>
        <p:txBody>
          <a:bodyPr>
            <a:normAutofit fontScale="90000"/>
          </a:bodyPr>
          <a:lstStyle/>
          <a:p>
            <a:pPr algn="ctr"/>
            <a:r>
              <a:rPr lang="en-US" sz="4000" dirty="0" smtClean="0">
                <a:solidFill>
                  <a:srgbClr val="FF0000"/>
                </a:solidFill>
                <a:latin typeface="Times New Roman" charset="0"/>
                <a:ea typeface="Times New Roman" charset="0"/>
                <a:cs typeface="Times New Roman" charset="0"/>
              </a:rPr>
              <a:t>RQ 3 </a:t>
            </a:r>
            <a:br>
              <a:rPr lang="en-US" sz="4000" dirty="0" smtClean="0">
                <a:solidFill>
                  <a:srgbClr val="FF0000"/>
                </a:solidFill>
                <a:latin typeface="Times New Roman" charset="0"/>
                <a:ea typeface="Times New Roman" charset="0"/>
                <a:cs typeface="Times New Roman" charset="0"/>
              </a:rPr>
            </a:br>
            <a:r>
              <a:rPr lang="nl-NL" sz="4000" dirty="0">
                <a:latin typeface="Times New Roman" panose="02020603050405020304" pitchFamily="18" charset="0"/>
                <a:cs typeface="Times New Roman" panose="02020603050405020304" pitchFamily="18" charset="0"/>
              </a:rPr>
              <a:t>How </a:t>
            </a:r>
            <a:r>
              <a:rPr lang="nl-NL" sz="4000" dirty="0" err="1">
                <a:latin typeface="Times New Roman" panose="02020603050405020304" pitchFamily="18" charset="0"/>
                <a:cs typeface="Times New Roman" panose="02020603050405020304" pitchFamily="18" charset="0"/>
              </a:rPr>
              <a:t>can</a:t>
            </a:r>
            <a:r>
              <a:rPr lang="nl-NL" sz="4000" dirty="0">
                <a:latin typeface="Times New Roman" panose="02020603050405020304" pitchFamily="18" charset="0"/>
                <a:cs typeface="Times New Roman" panose="02020603050405020304" pitchFamily="18" charset="0"/>
              </a:rPr>
              <a:t> </a:t>
            </a:r>
            <a:r>
              <a:rPr lang="nl-NL" sz="4000" dirty="0" err="1" smtClean="0">
                <a:latin typeface="Times New Roman" panose="02020603050405020304" pitchFamily="18" charset="0"/>
                <a:cs typeface="Times New Roman" panose="02020603050405020304" pitchFamily="18" charset="0"/>
              </a:rPr>
              <a:t>successive</a:t>
            </a:r>
            <a:r>
              <a:rPr lang="nl-NL" sz="4000" dirty="0" smtClean="0">
                <a:latin typeface="Times New Roman" panose="02020603050405020304" pitchFamily="18" charset="0"/>
                <a:cs typeface="Times New Roman" panose="02020603050405020304" pitchFamily="18" charset="0"/>
              </a:rPr>
              <a:t> </a:t>
            </a:r>
            <a:r>
              <a:rPr lang="nl-NL" sz="4000" dirty="0">
                <a:latin typeface="Times New Roman" panose="02020603050405020304" pitchFamily="18" charset="0"/>
                <a:cs typeface="Times New Roman" panose="02020603050405020304" pitchFamily="18" charset="0"/>
              </a:rPr>
              <a:t>convex </a:t>
            </a:r>
            <a:r>
              <a:rPr lang="nl-NL" sz="4000" dirty="0" err="1">
                <a:latin typeface="Times New Roman" panose="02020603050405020304" pitchFamily="18" charset="0"/>
                <a:cs typeface="Times New Roman" panose="02020603050405020304" pitchFamily="18" charset="0"/>
              </a:rPr>
              <a:t>optimisation</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SCvx</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be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implemented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to</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optimise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derived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cost</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functions</a:t>
            </a:r>
            <a:r>
              <a:rPr lang="nl-NL" sz="4000" dirty="0">
                <a:latin typeface="Times New Roman" panose="02020603050405020304" pitchFamily="18" charset="0"/>
                <a:cs typeface="Times New Roman" panose="02020603050405020304" pitchFamily="18" charset="0"/>
              </a:rPr>
              <a:t>?</a:t>
            </a:r>
            <a:br>
              <a:rPr lang="nl-NL" sz="4000" dirty="0">
                <a:latin typeface="Times New Roman" panose="02020603050405020304" pitchFamily="18" charset="0"/>
                <a:cs typeface="Times New Roman" panose="02020603050405020304" pitchFamily="18" charset="0"/>
              </a:rPr>
            </a:b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7010706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11538" y="1009738"/>
            <a:ext cx="6379221" cy="2740868"/>
          </a:xfrm>
          <a:prstGeom prst="rect">
            <a:avLst/>
          </a:prstGeom>
        </p:spPr>
      </p:pic>
      <p:pic>
        <p:nvPicPr>
          <p:cNvPr id="45" name="Picture 44"/>
          <p:cNvPicPr>
            <a:picLocks noChangeAspect="1"/>
          </p:cNvPicPr>
          <p:nvPr/>
        </p:nvPicPr>
        <p:blipFill>
          <a:blip r:embed="rId4"/>
          <a:stretch>
            <a:fillRect/>
          </a:stretch>
        </p:blipFill>
        <p:spPr>
          <a:xfrm>
            <a:off x="3491880" y="1492784"/>
            <a:ext cx="3384376" cy="960430"/>
          </a:xfrm>
          <a:prstGeom prst="rect">
            <a:avLst/>
          </a:prstGeom>
        </p:spPr>
      </p:pic>
      <p:sp>
        <p:nvSpPr>
          <p:cNvPr id="17" name="Title 1"/>
          <p:cNvSpPr txBox="1">
            <a:spLocks/>
          </p:cNvSpPr>
          <p:nvPr/>
        </p:nvSpPr>
        <p:spPr>
          <a:xfrm>
            <a:off x="1795569" y="-160337"/>
            <a:ext cx="7090513"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What is </a:t>
            </a:r>
            <a:r>
              <a:rPr lang="en-US" dirty="0" smtClean="0">
                <a:solidFill>
                  <a:schemeClr val="tx1">
                    <a:lumMod val="95000"/>
                    <a:lumOff val="5000"/>
                  </a:schemeClr>
                </a:solidFill>
                <a:latin typeface="Times New Roman" charset="0"/>
                <a:ea typeface="Times New Roman" charset="0"/>
                <a:cs typeface="Times New Roman" charset="0"/>
              </a:rPr>
              <a:t>Convex </a:t>
            </a:r>
            <a:r>
              <a:rPr lang="en-US" dirty="0" err="1">
                <a:solidFill>
                  <a:schemeClr val="tx1">
                    <a:lumMod val="95000"/>
                    <a:lumOff val="5000"/>
                  </a:schemeClr>
                </a:solidFill>
                <a:latin typeface="Times New Roman" charset="0"/>
                <a:ea typeface="Times New Roman" charset="0"/>
                <a:cs typeface="Times New Roman" charset="0"/>
              </a:rPr>
              <a:t>O</a:t>
            </a:r>
            <a:r>
              <a:rPr lang="en-US" dirty="0" err="1" smtClean="0">
                <a:solidFill>
                  <a:schemeClr val="tx1">
                    <a:lumMod val="95000"/>
                    <a:lumOff val="5000"/>
                  </a:schemeClr>
                </a:solidFill>
                <a:latin typeface="Times New Roman" charset="0"/>
                <a:ea typeface="Times New Roman" charset="0"/>
                <a:cs typeface="Times New Roman" charset="0"/>
              </a:rPr>
              <a:t>ptimisation</a:t>
            </a:r>
            <a:r>
              <a:rPr lang="en-US" dirty="0" smtClean="0">
                <a:solidFill>
                  <a:schemeClr val="tx1">
                    <a:lumMod val="95000"/>
                    <a:lumOff val="5000"/>
                  </a:schemeClr>
                </a:solidFill>
                <a:latin typeface="Times New Roman" charset="0"/>
                <a:ea typeface="Times New Roman" charset="0"/>
                <a:cs typeface="Times New Roman" charset="0"/>
              </a:rPr>
              <a:t>? </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3" name="TextBox 32"/>
          <p:cNvSpPr txBox="1"/>
          <p:nvPr/>
        </p:nvSpPr>
        <p:spPr>
          <a:xfrm>
            <a:off x="1689809" y="3742577"/>
            <a:ext cx="7236296"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9</a:t>
            </a:r>
            <a:r>
              <a:rPr lang="en-US" sz="1200" dirty="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Representations of a convex and non-convex function in 3D. (solid structures)</a:t>
            </a:r>
            <a:endParaRPr lang="en-US" sz="1200" dirty="0">
              <a:latin typeface="Times New Roman" charset="0"/>
              <a:ea typeface="Times New Roman" charset="0"/>
              <a:cs typeface="Times New Roman" charset="0"/>
            </a:endParaRPr>
          </a:p>
        </p:txBody>
      </p:sp>
      <p:sp>
        <p:nvSpPr>
          <p:cNvPr id="8" name="Oval 7"/>
          <p:cNvSpPr/>
          <p:nvPr/>
        </p:nvSpPr>
        <p:spPr>
          <a:xfrm>
            <a:off x="2787602" y="2268374"/>
            <a:ext cx="72008" cy="111798"/>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4" name="Oval 33"/>
          <p:cNvSpPr/>
          <p:nvPr/>
        </p:nvSpPr>
        <p:spPr>
          <a:xfrm>
            <a:off x="4803826" y="2044778"/>
            <a:ext cx="72008" cy="111798"/>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10" name="Straight Connector 9"/>
          <p:cNvCxnSpPr/>
          <p:nvPr/>
        </p:nvCxnSpPr>
        <p:spPr>
          <a:xfrm flipV="1">
            <a:off x="2823606" y="2100677"/>
            <a:ext cx="2016224" cy="219582"/>
          </a:xfrm>
          <a:prstGeom prst="line">
            <a:avLst/>
          </a:prstGeom>
          <a:ln w="19050">
            <a:solidFill>
              <a:srgbClr val="00206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607582" y="1971910"/>
            <a:ext cx="504056" cy="369332"/>
          </a:xfrm>
          <a:prstGeom prst="rect">
            <a:avLst/>
          </a:prstGeom>
          <a:noFill/>
        </p:spPr>
        <p:txBody>
          <a:bodyPr wrap="square" rtlCol="0">
            <a:spAutoFit/>
          </a:bodyPr>
          <a:lstStyle/>
          <a:p>
            <a:r>
              <a:rPr lang="nl-NL" b="1" dirty="0" smtClean="0">
                <a:latin typeface="Times New Roman" panose="02020603050405020304" pitchFamily="18" charset="0"/>
                <a:cs typeface="Times New Roman" panose="02020603050405020304" pitchFamily="18" charset="0"/>
              </a:rPr>
              <a:t>x₁</a:t>
            </a:r>
            <a:endParaRPr lang="nl-NL" b="1" dirty="0">
              <a:latin typeface="Times New Roman" panose="02020603050405020304" pitchFamily="18" charset="0"/>
              <a:cs typeface="Times New Roman" panose="02020603050405020304" pitchFamily="18" charset="0"/>
            </a:endParaRPr>
          </a:p>
        </p:txBody>
      </p:sp>
      <p:sp>
        <p:nvSpPr>
          <p:cNvPr id="35" name="TextBox 34"/>
          <p:cNvSpPr txBox="1"/>
          <p:nvPr/>
        </p:nvSpPr>
        <p:spPr>
          <a:xfrm>
            <a:off x="4735074" y="1754978"/>
            <a:ext cx="521308" cy="369332"/>
          </a:xfrm>
          <a:prstGeom prst="rect">
            <a:avLst/>
          </a:prstGeom>
          <a:noFill/>
        </p:spPr>
        <p:txBody>
          <a:bodyPr wrap="square" rtlCol="0">
            <a:spAutoFit/>
          </a:bodyPr>
          <a:lstStyle/>
          <a:p>
            <a:r>
              <a:rPr lang="nl-NL" b="1" dirty="0" smtClean="0">
                <a:solidFill>
                  <a:schemeClr val="tx1">
                    <a:lumMod val="95000"/>
                    <a:lumOff val="5000"/>
                  </a:schemeClr>
                </a:solidFill>
                <a:latin typeface="Times New Roman" panose="02020603050405020304" pitchFamily="18" charset="0"/>
                <a:cs typeface="Times New Roman" panose="02020603050405020304" pitchFamily="18" charset="0"/>
              </a:rPr>
              <a:t>x₂</a:t>
            </a:r>
            <a:endParaRPr lang="nl-NL"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6" name="Oval 35"/>
          <p:cNvSpPr/>
          <p:nvPr/>
        </p:nvSpPr>
        <p:spPr>
          <a:xfrm>
            <a:off x="6078227" y="2547869"/>
            <a:ext cx="72008" cy="111798"/>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7" name="Oval 36"/>
          <p:cNvSpPr/>
          <p:nvPr/>
        </p:nvSpPr>
        <p:spPr>
          <a:xfrm>
            <a:off x="7018783" y="2534762"/>
            <a:ext cx="72008" cy="111798"/>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38" name="Straight Connector 37"/>
          <p:cNvCxnSpPr/>
          <p:nvPr/>
        </p:nvCxnSpPr>
        <p:spPr>
          <a:xfrm flipV="1">
            <a:off x="6114231" y="2581568"/>
            <a:ext cx="937732" cy="18186"/>
          </a:xfrm>
          <a:prstGeom prst="line">
            <a:avLst/>
          </a:prstGeom>
          <a:ln w="19050">
            <a:solidFill>
              <a:srgbClr val="002060"/>
            </a:solidFill>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898207" y="2238216"/>
            <a:ext cx="504056" cy="369332"/>
          </a:xfrm>
          <a:prstGeom prst="rect">
            <a:avLst/>
          </a:prstGeom>
          <a:noFill/>
        </p:spPr>
        <p:txBody>
          <a:bodyPr wrap="square" rtlCol="0">
            <a:spAutoFit/>
          </a:bodyPr>
          <a:lstStyle/>
          <a:p>
            <a:r>
              <a:rPr lang="nl-NL" b="1" dirty="0" smtClean="0">
                <a:latin typeface="Times New Roman" panose="02020603050405020304" pitchFamily="18" charset="0"/>
                <a:cs typeface="Times New Roman" panose="02020603050405020304" pitchFamily="18" charset="0"/>
              </a:rPr>
              <a:t>x₁</a:t>
            </a:r>
            <a:endParaRPr lang="nl-NL" b="1" dirty="0">
              <a:latin typeface="Times New Roman" panose="02020603050405020304" pitchFamily="18" charset="0"/>
              <a:cs typeface="Times New Roman" panose="02020603050405020304" pitchFamily="18" charset="0"/>
            </a:endParaRPr>
          </a:p>
        </p:txBody>
      </p:sp>
      <p:sp>
        <p:nvSpPr>
          <p:cNvPr id="40" name="TextBox 39"/>
          <p:cNvSpPr txBox="1"/>
          <p:nvPr/>
        </p:nvSpPr>
        <p:spPr>
          <a:xfrm>
            <a:off x="7041485" y="2369190"/>
            <a:ext cx="521308" cy="369332"/>
          </a:xfrm>
          <a:prstGeom prst="rect">
            <a:avLst/>
          </a:prstGeom>
          <a:noFill/>
        </p:spPr>
        <p:txBody>
          <a:bodyPr wrap="square" rtlCol="0">
            <a:spAutoFit/>
          </a:bodyPr>
          <a:lstStyle/>
          <a:p>
            <a:r>
              <a:rPr lang="nl-NL" b="1" dirty="0" smtClean="0">
                <a:solidFill>
                  <a:schemeClr val="tx1">
                    <a:lumMod val="95000"/>
                    <a:lumOff val="5000"/>
                  </a:schemeClr>
                </a:solidFill>
                <a:latin typeface="Times New Roman" panose="02020603050405020304" pitchFamily="18" charset="0"/>
                <a:cs typeface="Times New Roman" panose="02020603050405020304" pitchFamily="18" charset="0"/>
              </a:rPr>
              <a:t>x₂</a:t>
            </a:r>
            <a:endParaRPr lang="nl-NL"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1789945" y="919935"/>
            <a:ext cx="4108261" cy="42229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General optimal control problem:</a:t>
            </a:r>
            <a:endParaRPr lang="en-US" sz="2000" dirty="0">
              <a:latin typeface="Times New Roman" panose="02020603050405020304" pitchFamily="18" charset="0"/>
              <a:cs typeface="Times New Roman" panose="02020603050405020304" pitchFamily="18" charset="0"/>
            </a:endParaRPr>
          </a:p>
        </p:txBody>
      </p:sp>
      <p:sp>
        <p:nvSpPr>
          <p:cNvPr id="47" name="Oval 46"/>
          <p:cNvSpPr/>
          <p:nvPr/>
        </p:nvSpPr>
        <p:spPr>
          <a:xfrm>
            <a:off x="4430810" y="1492784"/>
            <a:ext cx="936104" cy="320266"/>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48" name="Straight Arrow Connector 47"/>
          <p:cNvCxnSpPr>
            <a:stCxn id="47" idx="7"/>
            <a:endCxn id="49" idx="1"/>
          </p:cNvCxnSpPr>
          <p:nvPr/>
        </p:nvCxnSpPr>
        <p:spPr>
          <a:xfrm flipV="1">
            <a:off x="5229825" y="1313583"/>
            <a:ext cx="1511041" cy="22610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6740866" y="1159694"/>
            <a:ext cx="1920282" cy="307777"/>
          </a:xfrm>
          <a:prstGeom prst="rect">
            <a:avLst/>
          </a:prstGeom>
          <a:noFill/>
          <a:ln w="12700">
            <a:solidFill>
              <a:srgbClr val="C00000"/>
            </a:solidFill>
          </a:ln>
        </p:spPr>
        <p:txBody>
          <a:bodyPr wrap="square" rtlCol="0" anchor="ctr">
            <a:spAutoFit/>
          </a:bodyPr>
          <a:lstStyle/>
          <a:p>
            <a:pPr algn="ctr"/>
            <a:r>
              <a:rPr lang="nl-NL" sz="1400" dirty="0" err="1" smtClean="0">
                <a:latin typeface="Times New Roman" panose="02020603050405020304" pitchFamily="18" charset="0"/>
                <a:cs typeface="Times New Roman" panose="02020603050405020304" pitchFamily="18" charset="0"/>
              </a:rPr>
              <a:t>Objective</a:t>
            </a:r>
            <a:r>
              <a:rPr lang="nl-NL" sz="1400" dirty="0" smtClean="0">
                <a:latin typeface="Times New Roman" panose="02020603050405020304" pitchFamily="18" charset="0"/>
                <a:cs typeface="Times New Roman" panose="02020603050405020304" pitchFamily="18" charset="0"/>
              </a:rPr>
              <a:t>/</a:t>
            </a:r>
            <a:r>
              <a:rPr lang="nl-NL" sz="1400" dirty="0" err="1" smtClean="0">
                <a:latin typeface="Times New Roman" panose="02020603050405020304" pitchFamily="18" charset="0"/>
                <a:cs typeface="Times New Roman" panose="02020603050405020304" pitchFamily="18" charset="0"/>
              </a:rPr>
              <a:t>Cost</a:t>
            </a:r>
            <a:r>
              <a:rPr lang="nl-NL" sz="1400" dirty="0" smtClean="0">
                <a:latin typeface="Times New Roman" panose="02020603050405020304" pitchFamily="18" charset="0"/>
                <a:cs typeface="Times New Roman" panose="02020603050405020304" pitchFamily="18" charset="0"/>
              </a:rPr>
              <a:t> </a:t>
            </a:r>
            <a:r>
              <a:rPr lang="nl-NL" sz="1400" dirty="0" err="1" smtClean="0">
                <a:latin typeface="Times New Roman" panose="02020603050405020304" pitchFamily="18" charset="0"/>
                <a:cs typeface="Times New Roman" panose="02020603050405020304" pitchFamily="18" charset="0"/>
              </a:rPr>
              <a:t>function</a:t>
            </a:r>
            <a:endParaRPr lang="nl-NL" sz="1400" dirty="0">
              <a:latin typeface="Times New Roman" panose="02020603050405020304" pitchFamily="18" charset="0"/>
              <a:cs typeface="Times New Roman" panose="02020603050405020304" pitchFamily="18" charset="0"/>
            </a:endParaRPr>
          </a:p>
        </p:txBody>
      </p:sp>
      <p:sp>
        <p:nvSpPr>
          <p:cNvPr id="50" name="Oval 49"/>
          <p:cNvSpPr/>
          <p:nvPr/>
        </p:nvSpPr>
        <p:spPr>
          <a:xfrm>
            <a:off x="4499354" y="1784787"/>
            <a:ext cx="2376901" cy="388070"/>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51" name="Straight Arrow Connector 50"/>
          <p:cNvCxnSpPr>
            <a:stCxn id="50" idx="0"/>
            <a:endCxn id="52" idx="1"/>
          </p:cNvCxnSpPr>
          <p:nvPr/>
        </p:nvCxnSpPr>
        <p:spPr>
          <a:xfrm flipV="1">
            <a:off x="5687805" y="1672857"/>
            <a:ext cx="1054874" cy="11193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6742679" y="1518968"/>
            <a:ext cx="1920282" cy="307777"/>
          </a:xfrm>
          <a:prstGeom prst="rect">
            <a:avLst/>
          </a:prstGeom>
          <a:noFill/>
          <a:ln w="12700">
            <a:solidFill>
              <a:srgbClr val="C00000"/>
            </a:solidFill>
          </a:ln>
        </p:spPr>
        <p:txBody>
          <a:bodyPr wrap="square" rtlCol="0" anchor="ctr">
            <a:spAutoFit/>
          </a:bodyPr>
          <a:lstStyle/>
          <a:p>
            <a:pPr algn="ctr"/>
            <a:r>
              <a:rPr lang="nl-NL" sz="1400" dirty="0" err="1" smtClean="0">
                <a:latin typeface="Times New Roman" panose="02020603050405020304" pitchFamily="18" charset="0"/>
                <a:cs typeface="Times New Roman" panose="02020603050405020304" pitchFamily="18" charset="0"/>
              </a:rPr>
              <a:t>Inequality</a:t>
            </a:r>
            <a:r>
              <a:rPr lang="nl-NL" sz="1400" dirty="0" smtClean="0">
                <a:latin typeface="Times New Roman" panose="02020603050405020304" pitchFamily="18" charset="0"/>
                <a:cs typeface="Times New Roman" panose="02020603050405020304" pitchFamily="18" charset="0"/>
              </a:rPr>
              <a:t> </a:t>
            </a:r>
            <a:r>
              <a:rPr lang="nl-NL" sz="1400" dirty="0" err="1" smtClean="0">
                <a:latin typeface="Times New Roman" panose="02020603050405020304" pitchFamily="18" charset="0"/>
                <a:cs typeface="Times New Roman" panose="02020603050405020304" pitchFamily="18" charset="0"/>
              </a:rPr>
              <a:t>constraints</a:t>
            </a:r>
            <a:endParaRPr lang="nl-NL" sz="1400" dirty="0">
              <a:latin typeface="Times New Roman" panose="02020603050405020304" pitchFamily="18" charset="0"/>
              <a:cs typeface="Times New Roman" panose="02020603050405020304" pitchFamily="18" charset="0"/>
            </a:endParaRPr>
          </a:p>
        </p:txBody>
      </p:sp>
      <p:sp>
        <p:nvSpPr>
          <p:cNvPr id="53" name="Oval 52"/>
          <p:cNvSpPr/>
          <p:nvPr/>
        </p:nvSpPr>
        <p:spPr>
          <a:xfrm>
            <a:off x="4516860" y="2086138"/>
            <a:ext cx="2376901" cy="388070"/>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54" name="Straight Arrow Connector 53"/>
          <p:cNvCxnSpPr>
            <a:stCxn id="53" idx="0"/>
            <a:endCxn id="55" idx="1"/>
          </p:cNvCxnSpPr>
          <p:nvPr/>
        </p:nvCxnSpPr>
        <p:spPr>
          <a:xfrm flipV="1">
            <a:off x="5705311" y="2032131"/>
            <a:ext cx="1280925" cy="5400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6986236" y="1878242"/>
            <a:ext cx="1920282" cy="307777"/>
          </a:xfrm>
          <a:prstGeom prst="rect">
            <a:avLst/>
          </a:prstGeom>
          <a:noFill/>
          <a:ln w="12700">
            <a:solidFill>
              <a:srgbClr val="C00000"/>
            </a:solidFill>
          </a:ln>
        </p:spPr>
        <p:txBody>
          <a:bodyPr wrap="square" rtlCol="0" anchor="ctr">
            <a:spAutoFit/>
          </a:bodyPr>
          <a:lstStyle/>
          <a:p>
            <a:pPr algn="ctr"/>
            <a:r>
              <a:rPr lang="nl-NL" sz="1400" dirty="0" err="1" smtClean="0">
                <a:latin typeface="Times New Roman" panose="02020603050405020304" pitchFamily="18" charset="0"/>
                <a:cs typeface="Times New Roman" panose="02020603050405020304" pitchFamily="18" charset="0"/>
              </a:rPr>
              <a:t>Equality</a:t>
            </a:r>
            <a:r>
              <a:rPr lang="nl-NL" sz="1400" dirty="0" smtClean="0">
                <a:latin typeface="Times New Roman" panose="02020603050405020304" pitchFamily="18" charset="0"/>
                <a:cs typeface="Times New Roman" panose="02020603050405020304" pitchFamily="18" charset="0"/>
              </a:rPr>
              <a:t> </a:t>
            </a:r>
            <a:r>
              <a:rPr lang="nl-NL" sz="1400" dirty="0" err="1" smtClean="0">
                <a:latin typeface="Times New Roman" panose="02020603050405020304" pitchFamily="18" charset="0"/>
                <a:cs typeface="Times New Roman" panose="02020603050405020304" pitchFamily="18" charset="0"/>
              </a:rPr>
              <a:t>constraints</a:t>
            </a:r>
            <a:endParaRPr lang="nl-NL" sz="1400" dirty="0">
              <a:latin typeface="Times New Roman" panose="02020603050405020304" pitchFamily="18" charset="0"/>
              <a:cs typeface="Times New Roman" panose="02020603050405020304" pitchFamily="18" charset="0"/>
            </a:endParaRPr>
          </a:p>
        </p:txBody>
      </p:sp>
      <p:sp>
        <p:nvSpPr>
          <p:cNvPr id="56" name="Content Placeholder 2"/>
          <p:cNvSpPr txBox="1">
            <a:spLocks/>
          </p:cNvSpPr>
          <p:nvPr/>
        </p:nvSpPr>
        <p:spPr>
          <a:xfrm>
            <a:off x="1863675" y="2728915"/>
            <a:ext cx="6955692" cy="1949105"/>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The cost function, inequality and equality constraints can be </a:t>
            </a:r>
            <a:r>
              <a:rPr lang="en-US" sz="2000" i="1" dirty="0" smtClean="0">
                <a:latin typeface="Times New Roman" panose="02020603050405020304" pitchFamily="18" charset="0"/>
                <a:cs typeface="Times New Roman" panose="02020603050405020304" pitchFamily="18" charset="0"/>
              </a:rPr>
              <a:t>linear </a:t>
            </a:r>
            <a:r>
              <a:rPr lang="en-US" sz="2000" dirty="0" smtClean="0">
                <a:latin typeface="Times New Roman" panose="02020603050405020304" pitchFamily="18" charset="0"/>
                <a:cs typeface="Times New Roman" panose="02020603050405020304" pitchFamily="18" charset="0"/>
              </a:rPr>
              <a:t>or </a:t>
            </a:r>
            <a:r>
              <a:rPr lang="en-US" sz="2000" i="1" dirty="0" smtClean="0">
                <a:latin typeface="Times New Roman" panose="02020603050405020304" pitchFamily="18" charset="0"/>
                <a:cs typeface="Times New Roman" panose="02020603050405020304" pitchFamily="18" charset="0"/>
              </a:rPr>
              <a:t>non-linear.</a:t>
            </a:r>
          </a:p>
          <a:p>
            <a:r>
              <a:rPr lang="en-US" sz="2000" dirty="0" smtClean="0">
                <a:latin typeface="Times New Roman" panose="02020603050405020304" pitchFamily="18" charset="0"/>
                <a:cs typeface="Times New Roman" panose="02020603050405020304" pitchFamily="18" charset="0"/>
              </a:rPr>
              <a:t>An asteroid descent problem is ridden with these non-</a:t>
            </a:r>
            <a:r>
              <a:rPr lang="en-US" sz="2000" dirty="0" err="1" smtClean="0">
                <a:latin typeface="Times New Roman" panose="02020603050405020304" pitchFamily="18" charset="0"/>
                <a:cs typeface="Times New Roman" panose="02020603050405020304" pitchFamily="18" charset="0"/>
              </a:rPr>
              <a:t>linearities</a:t>
            </a:r>
            <a:r>
              <a:rPr lang="en-US" sz="2000" dirty="0" smtClean="0">
                <a:latin typeface="Times New Roman" panose="02020603050405020304" pitchFamily="18" charset="0"/>
                <a:cs typeface="Times New Roman" panose="02020603050405020304" pitchFamily="18" charset="0"/>
              </a:rPr>
              <a:t>.</a:t>
            </a:r>
          </a:p>
          <a:p>
            <a:pPr lvl="1"/>
            <a:r>
              <a:rPr lang="en-US" sz="1600" dirty="0" smtClean="0">
                <a:latin typeface="Times New Roman" panose="02020603050405020304" pitchFamily="18" charset="0"/>
                <a:cs typeface="Times New Roman" panose="02020603050405020304" pitchFamily="18" charset="0"/>
              </a:rPr>
              <a:t>Non-linear kinematics and dynamics</a:t>
            </a:r>
          </a:p>
          <a:p>
            <a:pPr lvl="1"/>
            <a:r>
              <a:rPr lang="en-US" sz="1600" dirty="0" smtClean="0">
                <a:latin typeface="Times New Roman" panose="02020603050405020304" pitchFamily="18" charset="0"/>
                <a:cs typeface="Times New Roman" panose="02020603050405020304" pitchFamily="18" charset="0"/>
              </a:rPr>
              <a:t>Non-linear state constraints (both equality and inequality)</a:t>
            </a:r>
          </a:p>
          <a:p>
            <a:pPr lvl="1"/>
            <a:r>
              <a:rPr lang="en-US" sz="1600" dirty="0" smtClean="0">
                <a:latin typeface="Times New Roman" panose="02020603050405020304" pitchFamily="18" charset="0"/>
                <a:cs typeface="Times New Roman" panose="02020603050405020304" pitchFamily="18" charset="0"/>
              </a:rPr>
              <a:t>Non-linear control constraints</a:t>
            </a:r>
          </a:p>
          <a:p>
            <a:pPr lvl="1"/>
            <a:endParaRPr lang="en-US" sz="12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p:txBody>
      </p:sp>
      <p:sp>
        <p:nvSpPr>
          <p:cNvPr id="3" name="Oval 2"/>
          <p:cNvSpPr/>
          <p:nvPr/>
        </p:nvSpPr>
        <p:spPr>
          <a:xfrm>
            <a:off x="3638415" y="2971026"/>
            <a:ext cx="429529" cy="310500"/>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915849" y="2444065"/>
            <a:ext cx="429529" cy="310500"/>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771471" y="3447963"/>
            <a:ext cx="429529" cy="310500"/>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stCxn id="3" idx="0"/>
            <a:endCxn id="7" idx="2"/>
          </p:cNvCxnSpPr>
          <p:nvPr/>
        </p:nvCxnSpPr>
        <p:spPr>
          <a:xfrm flipV="1">
            <a:off x="3853180" y="1383448"/>
            <a:ext cx="953058" cy="15875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032363" y="1075671"/>
            <a:ext cx="1547749"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smtClean="0">
                <a:latin typeface="Times New Roman" charset="0"/>
                <a:ea typeface="Times New Roman" charset="0"/>
                <a:cs typeface="Times New Roman" charset="0"/>
              </a:rPr>
              <a:t>Global Minimum</a:t>
            </a:r>
            <a:endParaRPr lang="en-US" sz="1400" dirty="0">
              <a:latin typeface="Times New Roman" charset="0"/>
              <a:ea typeface="Times New Roman" charset="0"/>
              <a:cs typeface="Times New Roman" charset="0"/>
            </a:endParaRPr>
          </a:p>
        </p:txBody>
      </p:sp>
      <p:sp>
        <p:nvSpPr>
          <p:cNvPr id="57" name="TextBox 56"/>
          <p:cNvSpPr txBox="1"/>
          <p:nvPr/>
        </p:nvSpPr>
        <p:spPr>
          <a:xfrm>
            <a:off x="5922515" y="1076506"/>
            <a:ext cx="1468550"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smtClean="0">
                <a:latin typeface="Times New Roman" charset="0"/>
                <a:ea typeface="Times New Roman" charset="0"/>
                <a:cs typeface="Times New Roman" charset="0"/>
              </a:rPr>
              <a:t>Local Minima</a:t>
            </a:r>
            <a:endParaRPr lang="en-US" sz="1400" dirty="0">
              <a:latin typeface="Times New Roman" charset="0"/>
              <a:ea typeface="Times New Roman" charset="0"/>
              <a:cs typeface="Times New Roman" charset="0"/>
            </a:endParaRPr>
          </a:p>
        </p:txBody>
      </p:sp>
      <p:cxnSp>
        <p:nvCxnSpPr>
          <p:cNvPr id="58" name="Straight Arrow Connector 57"/>
          <p:cNvCxnSpPr>
            <a:stCxn id="42" idx="0"/>
            <a:endCxn id="57" idx="2"/>
          </p:cNvCxnSpPr>
          <p:nvPr/>
        </p:nvCxnSpPr>
        <p:spPr>
          <a:xfrm flipV="1">
            <a:off x="6130614" y="1384283"/>
            <a:ext cx="526176" cy="105978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3" idx="0"/>
            <a:endCxn id="60" idx="2"/>
          </p:cNvCxnSpPr>
          <p:nvPr/>
        </p:nvCxnSpPr>
        <p:spPr>
          <a:xfrm flipV="1">
            <a:off x="6986236" y="1781093"/>
            <a:ext cx="1014777" cy="166687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7256801" y="1473316"/>
            <a:ext cx="1488423"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smtClean="0">
                <a:latin typeface="Times New Roman" charset="0"/>
                <a:ea typeface="Times New Roman" charset="0"/>
                <a:cs typeface="Times New Roman" charset="0"/>
              </a:rPr>
              <a:t>Global Minimum</a:t>
            </a:r>
            <a:endParaRPr lang="en-US" sz="14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378949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4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5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53"/>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5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55"/>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6">
                                            <p:txEl>
                                              <p:pRg st="1" end="1"/>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xEl>
                                              <p:pRg st="2" end="2"/>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6">
                                            <p:txEl>
                                              <p:pRg st="3" end="3"/>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6">
                                            <p:txEl>
                                              <p:pRg st="4" end="4"/>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46">
                                            <p:txEl>
                                              <p:pRg st="0" end="0"/>
                                            </p:txEl>
                                          </p:spTgt>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45"/>
                                        </p:tgtEl>
                                        <p:attrNameLst>
                                          <p:attrName>style.visibility</p:attrName>
                                        </p:attrNameLst>
                                      </p:cBhvr>
                                      <p:to>
                                        <p:strVal val="hidden"/>
                                      </p:to>
                                    </p:set>
                                  </p:childTnLst>
                                </p:cTn>
                              </p:par>
                              <p:par>
                                <p:cTn id="71" presetID="1" presetClass="exit" presetSubtype="0" fill="hold" grpId="2" nodeType="withEffect">
                                  <p:stCondLst>
                                    <p:cond delay="0"/>
                                  </p:stCondLst>
                                  <p:childTnLst>
                                    <p:set>
                                      <p:cBhvr>
                                        <p:cTn id="72" dur="1" fill="hold">
                                          <p:stCondLst>
                                            <p:cond delay="0"/>
                                          </p:stCondLst>
                                        </p:cTn>
                                        <p:tgtEl>
                                          <p:spTgt spid="47"/>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48"/>
                                        </p:tgtEl>
                                        <p:attrNameLst>
                                          <p:attrName>style.visibility</p:attrName>
                                        </p:attrNameLst>
                                      </p:cBhvr>
                                      <p:to>
                                        <p:strVal val="hidden"/>
                                      </p:to>
                                    </p:set>
                                  </p:childTnLst>
                                </p:cTn>
                              </p:par>
                              <p:par>
                                <p:cTn id="75" presetID="1" presetClass="exit" presetSubtype="0" fill="hold" grpId="2" nodeType="withEffect">
                                  <p:stCondLst>
                                    <p:cond delay="0"/>
                                  </p:stCondLst>
                                  <p:childTnLst>
                                    <p:set>
                                      <p:cBhvr>
                                        <p:cTn id="76" dur="1" fill="hold">
                                          <p:stCondLst>
                                            <p:cond delay="0"/>
                                          </p:stCondLst>
                                        </p:cTn>
                                        <p:tgtEl>
                                          <p:spTgt spid="49"/>
                                        </p:tgtEl>
                                        <p:attrNameLst>
                                          <p:attrName>style.visibility</p:attrName>
                                        </p:attrNameLst>
                                      </p:cBhvr>
                                      <p:to>
                                        <p:strVal val="hidden"/>
                                      </p:to>
                                    </p:set>
                                  </p:childTnLst>
                                </p:cTn>
                              </p:par>
                              <p:par>
                                <p:cTn id="77" presetID="1" presetClass="exit" presetSubtype="0" fill="hold" grpId="2" nodeType="withEffect">
                                  <p:stCondLst>
                                    <p:cond delay="0"/>
                                  </p:stCondLst>
                                  <p:childTnLst>
                                    <p:set>
                                      <p:cBhvr>
                                        <p:cTn id="78" dur="1" fill="hold">
                                          <p:stCondLst>
                                            <p:cond delay="0"/>
                                          </p:stCondLst>
                                        </p:cTn>
                                        <p:tgtEl>
                                          <p:spTgt spid="50"/>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51"/>
                                        </p:tgtEl>
                                        <p:attrNameLst>
                                          <p:attrName>style.visibility</p:attrName>
                                        </p:attrNameLst>
                                      </p:cBhvr>
                                      <p:to>
                                        <p:strVal val="hidden"/>
                                      </p:to>
                                    </p:set>
                                  </p:childTnLst>
                                </p:cTn>
                              </p:par>
                              <p:par>
                                <p:cTn id="81" presetID="1" presetClass="exit" presetSubtype="0" fill="hold" grpId="2" nodeType="withEffect">
                                  <p:stCondLst>
                                    <p:cond delay="0"/>
                                  </p:stCondLst>
                                  <p:childTnLst>
                                    <p:set>
                                      <p:cBhvr>
                                        <p:cTn id="82" dur="1" fill="hold">
                                          <p:stCondLst>
                                            <p:cond delay="0"/>
                                          </p:stCondLst>
                                        </p:cTn>
                                        <p:tgtEl>
                                          <p:spTgt spid="52"/>
                                        </p:tgtEl>
                                        <p:attrNameLst>
                                          <p:attrName>style.visibility</p:attrName>
                                        </p:attrNameLst>
                                      </p:cBhvr>
                                      <p:to>
                                        <p:strVal val="hidden"/>
                                      </p:to>
                                    </p:set>
                                  </p:childTnLst>
                                </p:cTn>
                              </p:par>
                              <p:par>
                                <p:cTn id="83" presetID="1" presetClass="exit" presetSubtype="0" fill="hold" grpId="2" nodeType="withEffect">
                                  <p:stCondLst>
                                    <p:cond delay="0"/>
                                  </p:stCondLst>
                                  <p:childTnLst>
                                    <p:set>
                                      <p:cBhvr>
                                        <p:cTn id="84" dur="1" fill="hold">
                                          <p:stCondLst>
                                            <p:cond delay="0"/>
                                          </p:stCondLst>
                                        </p:cTn>
                                        <p:tgtEl>
                                          <p:spTgt spid="53"/>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54"/>
                                        </p:tgtEl>
                                        <p:attrNameLst>
                                          <p:attrName>style.visibility</p:attrName>
                                        </p:attrNameLst>
                                      </p:cBhvr>
                                      <p:to>
                                        <p:strVal val="hidden"/>
                                      </p:to>
                                    </p:set>
                                  </p:childTnLst>
                                </p:cTn>
                              </p:par>
                              <p:par>
                                <p:cTn id="87" presetID="1" presetClass="exit" presetSubtype="0" fill="hold" grpId="2" nodeType="withEffect">
                                  <p:stCondLst>
                                    <p:cond delay="0"/>
                                  </p:stCondLst>
                                  <p:childTnLst>
                                    <p:set>
                                      <p:cBhvr>
                                        <p:cTn id="88" dur="1" fill="hold">
                                          <p:stCondLst>
                                            <p:cond delay="0"/>
                                          </p:stCondLst>
                                        </p:cTn>
                                        <p:tgtEl>
                                          <p:spTgt spid="55"/>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56">
                                            <p:txEl>
                                              <p:pRg st="0" end="0"/>
                                            </p:txEl>
                                          </p:spTgt>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56">
                                            <p:txEl>
                                              <p:pRg st="1" end="1"/>
                                            </p:txEl>
                                          </p:spTgt>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56">
                                            <p:txEl>
                                              <p:pRg st="2" end="2"/>
                                            </p:txEl>
                                          </p:spTgt>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56">
                                            <p:txEl>
                                              <p:pRg st="3" end="3"/>
                                            </p:txEl>
                                          </p:spTgt>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56">
                                            <p:txEl>
                                              <p:pRg st="4" end="4"/>
                                            </p:txEl>
                                          </p:spTgt>
                                        </p:tgtEl>
                                        <p:attrNameLst>
                                          <p:attrName>style.visibility</p:attrName>
                                        </p:attrNameLst>
                                      </p:cBhvr>
                                      <p:to>
                                        <p:strVal val="hidden"/>
                                      </p:to>
                                    </p:set>
                                  </p:childTnLst>
                                </p:cTn>
                              </p:par>
                              <p:par>
                                <p:cTn id="99" presetID="2" presetClass="entr" presetSubtype="4" fill="hold" nodeType="withEffect">
                                  <p:stCondLst>
                                    <p:cond delay="0"/>
                                  </p:stCondLst>
                                  <p:childTnLst>
                                    <p:set>
                                      <p:cBhvr>
                                        <p:cTn id="100" dur="1" fill="hold">
                                          <p:stCondLst>
                                            <p:cond delay="0"/>
                                          </p:stCondLst>
                                        </p:cTn>
                                        <p:tgtEl>
                                          <p:spTgt spid="5"/>
                                        </p:tgtEl>
                                        <p:attrNameLst>
                                          <p:attrName>style.visibility</p:attrName>
                                        </p:attrNameLst>
                                      </p:cBhvr>
                                      <p:to>
                                        <p:strVal val="visible"/>
                                      </p:to>
                                    </p:set>
                                    <p:anim calcmode="lin" valueType="num">
                                      <p:cBhvr additive="base">
                                        <p:cTn id="101" dur="500" fill="hold"/>
                                        <p:tgtEl>
                                          <p:spTgt spid="5"/>
                                        </p:tgtEl>
                                        <p:attrNameLst>
                                          <p:attrName>ppt_x</p:attrName>
                                        </p:attrNameLst>
                                      </p:cBhvr>
                                      <p:tavLst>
                                        <p:tav tm="0">
                                          <p:val>
                                            <p:strVal val="#ppt_x"/>
                                          </p:val>
                                        </p:tav>
                                        <p:tav tm="100000">
                                          <p:val>
                                            <p:strVal val="#ppt_x"/>
                                          </p:val>
                                        </p:tav>
                                      </p:tavLst>
                                    </p:anim>
                                    <p:anim calcmode="lin" valueType="num">
                                      <p:cBhvr additive="base">
                                        <p:cTn id="102" dur="500" fill="hold"/>
                                        <p:tgtEl>
                                          <p:spTgt spid="5"/>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 calcmode="lin" valueType="num">
                                      <p:cBhvr additive="base">
                                        <p:cTn id="105" dur="500" fill="hold"/>
                                        <p:tgtEl>
                                          <p:spTgt spid="33"/>
                                        </p:tgtEl>
                                        <p:attrNameLst>
                                          <p:attrName>ppt_x</p:attrName>
                                        </p:attrNameLst>
                                      </p:cBhvr>
                                      <p:tavLst>
                                        <p:tav tm="0">
                                          <p:val>
                                            <p:strVal val="#ppt_x"/>
                                          </p:val>
                                        </p:tav>
                                        <p:tav tm="100000">
                                          <p:val>
                                            <p:strVal val="#ppt_x"/>
                                          </p:val>
                                        </p:tav>
                                      </p:tavLst>
                                    </p:anim>
                                    <p:anim calcmode="lin" valueType="num">
                                      <p:cBhvr additive="base">
                                        <p:cTn id="10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8"/>
                                        </p:tgtEl>
                                        <p:attrNameLst>
                                          <p:attrName>style.visibility</p:attrName>
                                        </p:attrNameLst>
                                      </p:cBhvr>
                                      <p:to>
                                        <p:strVal val="visible"/>
                                      </p:to>
                                    </p:set>
                                    <p:animEffect transition="in" filter="fade">
                                      <p:cBhvr>
                                        <p:cTn id="111" dur="500"/>
                                        <p:tgtEl>
                                          <p:spTgt spid="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Effect transition="in" filter="fade">
                                      <p:cBhvr>
                                        <p:cTn id="114" dur="500"/>
                                        <p:tgtEl>
                                          <p:spTgt spid="3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2"/>
                                        </p:tgtEl>
                                        <p:attrNameLst>
                                          <p:attrName>style.visibility</p:attrName>
                                        </p:attrNameLst>
                                      </p:cBhvr>
                                      <p:to>
                                        <p:strVal val="visible"/>
                                      </p:to>
                                    </p:set>
                                    <p:animEffect transition="in" filter="fade">
                                      <p:cBhvr>
                                        <p:cTn id="120" dur="500"/>
                                        <p:tgtEl>
                                          <p:spTgt spid="12"/>
                                        </p:tgtEl>
                                      </p:cBhvr>
                                    </p:animEffect>
                                  </p:childTnLst>
                                </p:cTn>
                              </p:par>
                              <p:par>
                                <p:cTn id="121" presetID="10" presetClass="entr" presetSubtype="0" fill="hold" nodeType="withEffect">
                                  <p:stCondLst>
                                    <p:cond delay="0"/>
                                  </p:stCondLst>
                                  <p:childTnLst>
                                    <p:set>
                                      <p:cBhvr>
                                        <p:cTn id="122" dur="1" fill="hold">
                                          <p:stCondLst>
                                            <p:cond delay="0"/>
                                          </p:stCondLst>
                                        </p:cTn>
                                        <p:tgtEl>
                                          <p:spTgt spid="10"/>
                                        </p:tgtEl>
                                        <p:attrNameLst>
                                          <p:attrName>style.visibility</p:attrName>
                                        </p:attrNameLst>
                                      </p:cBhvr>
                                      <p:to>
                                        <p:strVal val="visible"/>
                                      </p:to>
                                    </p:set>
                                    <p:animEffect transition="in" filter="fade">
                                      <p:cBhvr>
                                        <p:cTn id="123" dur="500"/>
                                        <p:tgtEl>
                                          <p:spTgt spid="1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36"/>
                                        </p:tgtEl>
                                        <p:attrNameLst>
                                          <p:attrName>style.visibility</p:attrName>
                                        </p:attrNameLst>
                                      </p:cBhvr>
                                      <p:to>
                                        <p:strVal val="visible"/>
                                      </p:to>
                                    </p:set>
                                    <p:animEffect transition="in" filter="fade">
                                      <p:cBhvr>
                                        <p:cTn id="128" dur="500"/>
                                        <p:tgtEl>
                                          <p:spTgt spid="3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fade">
                                      <p:cBhvr>
                                        <p:cTn id="131" dur="500"/>
                                        <p:tgtEl>
                                          <p:spTgt spid="37"/>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40"/>
                                        </p:tgtEl>
                                        <p:attrNameLst>
                                          <p:attrName>style.visibility</p:attrName>
                                        </p:attrNameLst>
                                      </p:cBhvr>
                                      <p:to>
                                        <p:strVal val="visible"/>
                                      </p:to>
                                    </p:set>
                                    <p:animEffect transition="in" filter="fade">
                                      <p:cBhvr>
                                        <p:cTn id="134" dur="500"/>
                                        <p:tgtEl>
                                          <p:spTgt spid="40"/>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39"/>
                                        </p:tgtEl>
                                        <p:attrNameLst>
                                          <p:attrName>style.visibility</p:attrName>
                                        </p:attrNameLst>
                                      </p:cBhvr>
                                      <p:to>
                                        <p:strVal val="visible"/>
                                      </p:to>
                                    </p:set>
                                    <p:animEffect transition="in" filter="fade">
                                      <p:cBhvr>
                                        <p:cTn id="137" dur="500"/>
                                        <p:tgtEl>
                                          <p:spTgt spid="39"/>
                                        </p:tgtEl>
                                      </p:cBhvr>
                                    </p:animEffect>
                                  </p:childTnLst>
                                </p:cTn>
                              </p:par>
                              <p:par>
                                <p:cTn id="138" presetID="10" presetClass="entr" presetSubtype="0" fill="hold" nodeType="withEffect">
                                  <p:stCondLst>
                                    <p:cond delay="0"/>
                                  </p:stCondLst>
                                  <p:childTnLst>
                                    <p:set>
                                      <p:cBhvr>
                                        <p:cTn id="139" dur="1" fill="hold">
                                          <p:stCondLst>
                                            <p:cond delay="0"/>
                                          </p:stCondLst>
                                        </p:cTn>
                                        <p:tgtEl>
                                          <p:spTgt spid="38"/>
                                        </p:tgtEl>
                                        <p:attrNameLst>
                                          <p:attrName>style.visibility</p:attrName>
                                        </p:attrNameLst>
                                      </p:cBhvr>
                                      <p:to>
                                        <p:strVal val="visible"/>
                                      </p:to>
                                    </p:set>
                                    <p:animEffect transition="in" filter="fade">
                                      <p:cBhvr>
                                        <p:cTn id="140" dur="500"/>
                                        <p:tgtEl>
                                          <p:spTgt spid="38"/>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8"/>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34"/>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35"/>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12"/>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10"/>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36"/>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37"/>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40"/>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39"/>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38"/>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3"/>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6"/>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7"/>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57"/>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58"/>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42"/>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4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5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8" grpId="0" animBg="1"/>
      <p:bldP spid="8" grpId="1" animBg="1"/>
      <p:bldP spid="34" grpId="0" animBg="1"/>
      <p:bldP spid="34" grpId="1" animBg="1"/>
      <p:bldP spid="12" grpId="0"/>
      <p:bldP spid="12" grpId="1"/>
      <p:bldP spid="35" grpId="0"/>
      <p:bldP spid="35" grpId="1"/>
      <p:bldP spid="36" grpId="0" animBg="1"/>
      <p:bldP spid="36" grpId="1" animBg="1"/>
      <p:bldP spid="37" grpId="0" animBg="1"/>
      <p:bldP spid="37" grpId="1" animBg="1"/>
      <p:bldP spid="39" grpId="0"/>
      <p:bldP spid="39" grpId="1"/>
      <p:bldP spid="40" grpId="0"/>
      <p:bldP spid="40" grpId="1"/>
      <p:bldP spid="46" grpId="0" build="p"/>
      <p:bldP spid="46" grpId="1" build="p"/>
      <p:bldP spid="47" grpId="0" animBg="1"/>
      <p:bldP spid="47" grpId="1" animBg="1"/>
      <p:bldP spid="47" grpId="2" animBg="1"/>
      <p:bldP spid="49" grpId="0" animBg="1"/>
      <p:bldP spid="49" grpId="1" animBg="1"/>
      <p:bldP spid="49" grpId="2" animBg="1"/>
      <p:bldP spid="50" grpId="0" animBg="1"/>
      <p:bldP spid="50" grpId="1" animBg="1"/>
      <p:bldP spid="50" grpId="2" animBg="1"/>
      <p:bldP spid="52" grpId="0" animBg="1"/>
      <p:bldP spid="52" grpId="1" animBg="1"/>
      <p:bldP spid="52" grpId="2" animBg="1"/>
      <p:bldP spid="53" grpId="0" animBg="1"/>
      <p:bldP spid="53" grpId="1" animBg="1"/>
      <p:bldP spid="53" grpId="2" animBg="1"/>
      <p:bldP spid="55" grpId="0" animBg="1"/>
      <p:bldP spid="55" grpId="1" animBg="1"/>
      <p:bldP spid="55" grpId="2" animBg="1"/>
      <p:bldP spid="56" grpId="0" build="p"/>
      <p:bldP spid="56" grpId="1" build="allAtOnce"/>
      <p:bldP spid="3" grpId="0" animBg="1"/>
      <p:bldP spid="42" grpId="0" animBg="1"/>
      <p:bldP spid="43" grpId="0" animBg="1"/>
      <p:bldP spid="7" grpId="0" animBg="1"/>
      <p:bldP spid="57" grpId="0" animBg="1"/>
      <p:bldP spid="6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5408452" y="977326"/>
            <a:ext cx="3484027" cy="3039302"/>
          </a:xfrm>
          <a:prstGeom prst="rect">
            <a:avLst/>
          </a:prstGeom>
        </p:spPr>
      </p:pic>
      <p:sp>
        <p:nvSpPr>
          <p:cNvPr id="17" name="Title 1"/>
          <p:cNvSpPr txBox="1">
            <a:spLocks/>
          </p:cNvSpPr>
          <p:nvPr/>
        </p:nvSpPr>
        <p:spPr>
          <a:xfrm>
            <a:off x="1889568" y="-134267"/>
            <a:ext cx="7090513"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Convex </a:t>
            </a:r>
            <a:r>
              <a:rPr lang="en-US" dirty="0" err="1">
                <a:solidFill>
                  <a:schemeClr val="tx1">
                    <a:lumMod val="95000"/>
                    <a:lumOff val="5000"/>
                  </a:schemeClr>
                </a:solidFill>
                <a:latin typeface="Times New Roman" charset="0"/>
                <a:ea typeface="Times New Roman" charset="0"/>
                <a:cs typeface="Times New Roman" charset="0"/>
              </a:rPr>
              <a:t>O</a:t>
            </a:r>
            <a:r>
              <a:rPr lang="en-US" dirty="0" err="1" smtClean="0">
                <a:solidFill>
                  <a:schemeClr val="tx1">
                    <a:lumMod val="95000"/>
                    <a:lumOff val="5000"/>
                  </a:schemeClr>
                </a:solidFill>
                <a:latin typeface="Times New Roman" charset="0"/>
                <a:ea typeface="Times New Roman" charset="0"/>
                <a:cs typeface="Times New Roman" charset="0"/>
              </a:rPr>
              <a:t>ptimisation</a:t>
            </a:r>
            <a:r>
              <a:rPr lang="en-US" dirty="0" smtClean="0">
                <a:solidFill>
                  <a:schemeClr val="tx1">
                    <a:lumMod val="95000"/>
                    <a:lumOff val="5000"/>
                  </a:schemeClr>
                </a:solidFill>
                <a:latin typeface="Times New Roman" charset="0"/>
                <a:ea typeface="Times New Roman" charset="0"/>
                <a:cs typeface="Times New Roman" charset="0"/>
              </a:rPr>
              <a:t> Techniques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4711" y="853599"/>
            <a:ext cx="3238500" cy="3362325"/>
          </a:xfrm>
          <a:prstGeom prst="rect">
            <a:avLst/>
          </a:prstGeom>
        </p:spPr>
      </p:pic>
      <p:sp>
        <p:nvSpPr>
          <p:cNvPr id="43" name="TextBox 42"/>
          <p:cNvSpPr txBox="1"/>
          <p:nvPr/>
        </p:nvSpPr>
        <p:spPr>
          <a:xfrm>
            <a:off x="65843" y="4258638"/>
            <a:ext cx="7236296" cy="276999"/>
          </a:xfrm>
          <a:prstGeom prst="rect">
            <a:avLst/>
          </a:prstGeom>
          <a:noFill/>
        </p:spPr>
        <p:txBody>
          <a:bodyPr wrap="square" rtlCol="0">
            <a:spAutoFit/>
          </a:bodyPr>
          <a:lstStyle/>
          <a:p>
            <a:pPr algn="ctr"/>
            <a:r>
              <a:rPr lang="en-US" sz="1200" smtClean="0">
                <a:latin typeface="Times New Roman" charset="0"/>
                <a:ea typeface="Times New Roman" charset="0"/>
                <a:cs typeface="Times New Roman" charset="0"/>
              </a:rPr>
              <a:t>Figure </a:t>
            </a:r>
            <a:r>
              <a:rPr lang="en-US" sz="1200" smtClean="0">
                <a:latin typeface="Times New Roman" charset="0"/>
                <a:ea typeface="Times New Roman" charset="0"/>
                <a:cs typeface="Times New Roman" charset="0"/>
              </a:rPr>
              <a:t>10</a:t>
            </a:r>
            <a:r>
              <a:rPr lang="en-US" sz="120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Hierarchy of convex optimization problems.</a:t>
            </a:r>
            <a:endParaRPr lang="en-US" sz="1200" dirty="0">
              <a:latin typeface="Times New Roman" charset="0"/>
              <a:ea typeface="Times New Roman" charset="0"/>
              <a:cs typeface="Times New Roman" charset="0"/>
            </a:endParaRPr>
          </a:p>
        </p:txBody>
      </p:sp>
      <p:sp>
        <p:nvSpPr>
          <p:cNvPr id="44" name="Content Placeholder 2"/>
          <p:cNvSpPr txBox="1">
            <a:spLocks/>
          </p:cNvSpPr>
          <p:nvPr/>
        </p:nvSpPr>
        <p:spPr>
          <a:xfrm>
            <a:off x="5544037" y="1195892"/>
            <a:ext cx="3436044" cy="250350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2000" dirty="0" err="1" smtClean="0">
                <a:latin typeface="Times New Roman" panose="02020603050405020304" pitchFamily="18" charset="0"/>
                <a:cs typeface="Times New Roman" panose="02020603050405020304" pitchFamily="18" charset="0"/>
              </a:rPr>
              <a:t>Linear</a:t>
            </a:r>
            <a:r>
              <a:rPr lang="nl-NL" sz="2000" dirty="0" smtClean="0">
                <a:latin typeface="Times New Roman" panose="02020603050405020304" pitchFamily="18" charset="0"/>
                <a:cs typeface="Times New Roman" panose="02020603050405020304" pitchFamily="18" charset="0"/>
              </a:rPr>
              <a:t> Programming</a:t>
            </a:r>
          </a:p>
          <a:p>
            <a:r>
              <a:rPr lang="nl-NL" sz="2000" dirty="0" err="1" smtClean="0">
                <a:latin typeface="Times New Roman" panose="02020603050405020304" pitchFamily="18" charset="0"/>
                <a:cs typeface="Times New Roman" panose="02020603050405020304" pitchFamily="18" charset="0"/>
              </a:rPr>
              <a:t>Quadratic</a:t>
            </a:r>
            <a:r>
              <a:rPr lang="nl-NL" sz="2000" dirty="0" smtClean="0">
                <a:latin typeface="Times New Roman" panose="02020603050405020304" pitchFamily="18" charset="0"/>
                <a:cs typeface="Times New Roman" panose="02020603050405020304" pitchFamily="18" charset="0"/>
              </a:rPr>
              <a:t> Programming</a:t>
            </a:r>
          </a:p>
          <a:p>
            <a:r>
              <a:rPr lang="nl-NL" sz="2000" dirty="0" smtClean="0">
                <a:latin typeface="Times New Roman" panose="02020603050405020304" pitchFamily="18" charset="0"/>
                <a:cs typeface="Times New Roman" panose="02020603050405020304" pitchFamily="18" charset="0"/>
              </a:rPr>
              <a:t>Second Order </a:t>
            </a:r>
            <a:r>
              <a:rPr lang="nl-NL" sz="2000" dirty="0" err="1" smtClean="0">
                <a:latin typeface="Times New Roman" panose="02020603050405020304" pitchFamily="18" charset="0"/>
                <a:cs typeface="Times New Roman" panose="02020603050405020304" pitchFamily="18" charset="0"/>
              </a:rPr>
              <a:t>Conic</a:t>
            </a:r>
            <a:r>
              <a:rPr lang="nl-NL" sz="2000" dirty="0" smtClean="0">
                <a:latin typeface="Times New Roman" panose="02020603050405020304" pitchFamily="18" charset="0"/>
                <a:cs typeface="Times New Roman" panose="02020603050405020304" pitchFamily="18" charset="0"/>
              </a:rPr>
              <a:t> Programming</a:t>
            </a:r>
          </a:p>
          <a:p>
            <a:r>
              <a:rPr lang="nl-NL" sz="2000" dirty="0" smtClean="0">
                <a:latin typeface="Times New Roman" panose="02020603050405020304" pitchFamily="18" charset="0"/>
                <a:cs typeface="Times New Roman" panose="02020603050405020304" pitchFamily="18" charset="0"/>
              </a:rPr>
              <a:t>Semi-</a:t>
            </a:r>
            <a:r>
              <a:rPr lang="nl-NL" sz="2000" dirty="0" err="1" smtClean="0">
                <a:latin typeface="Times New Roman" panose="02020603050405020304" pitchFamily="18" charset="0"/>
                <a:cs typeface="Times New Roman" panose="02020603050405020304" pitchFamily="18" charset="0"/>
              </a:rPr>
              <a:t>Definite</a:t>
            </a:r>
            <a:r>
              <a:rPr lang="nl-NL" sz="2000" dirty="0" smtClean="0">
                <a:latin typeface="Times New Roman" panose="02020603050405020304" pitchFamily="18" charset="0"/>
                <a:cs typeface="Times New Roman" panose="02020603050405020304" pitchFamily="18" charset="0"/>
              </a:rPr>
              <a:t> Programming</a:t>
            </a:r>
          </a:p>
          <a:p>
            <a:r>
              <a:rPr lang="nl-NL" sz="2000" dirty="0" err="1" smtClean="0">
                <a:latin typeface="Times New Roman" panose="02020603050405020304" pitchFamily="18" charset="0"/>
                <a:cs typeface="Times New Roman" panose="02020603050405020304" pitchFamily="18" charset="0"/>
              </a:rPr>
              <a:t>Conic</a:t>
            </a:r>
            <a:r>
              <a:rPr lang="nl-NL" sz="2000" dirty="0" smtClean="0">
                <a:latin typeface="Times New Roman" panose="02020603050405020304" pitchFamily="18" charset="0"/>
                <a:cs typeface="Times New Roman" panose="02020603050405020304" pitchFamily="18" charset="0"/>
              </a:rPr>
              <a:t> Programming</a:t>
            </a:r>
          </a:p>
          <a:p>
            <a:r>
              <a:rPr lang="nl-NL" sz="2000" dirty="0" err="1" smtClean="0">
                <a:latin typeface="Times New Roman" panose="02020603050405020304" pitchFamily="18" charset="0"/>
                <a:cs typeface="Times New Roman" panose="02020603050405020304" pitchFamily="18" charset="0"/>
              </a:rPr>
              <a:t>Graph</a:t>
            </a:r>
            <a:r>
              <a:rPr lang="nl-NL" sz="2000" dirty="0" smtClean="0">
                <a:latin typeface="Times New Roman" panose="02020603050405020304" pitchFamily="18" charset="0"/>
                <a:cs typeface="Times New Roman" panose="02020603050405020304" pitchFamily="18" charset="0"/>
              </a:rPr>
              <a:t> Form Programming</a:t>
            </a:r>
          </a:p>
          <a:p>
            <a:endParaRPr lang="nl-NL" sz="2000" dirty="0" smtClean="0">
              <a:latin typeface="Times New Roman" panose="02020603050405020304" pitchFamily="18" charset="0"/>
              <a:cs typeface="Times New Roman" panose="02020603050405020304" pitchFamily="18" charset="0"/>
            </a:endParaRPr>
          </a:p>
        </p:txBody>
      </p:sp>
      <p:sp>
        <p:nvSpPr>
          <p:cNvPr id="3" name="Oval 2"/>
          <p:cNvSpPr/>
          <p:nvPr/>
        </p:nvSpPr>
        <p:spPr>
          <a:xfrm>
            <a:off x="3203848" y="2113784"/>
            <a:ext cx="792088" cy="621000"/>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a:stCxn id="3" idx="6"/>
          </p:cNvCxnSpPr>
          <p:nvPr/>
        </p:nvCxnSpPr>
        <p:spPr>
          <a:xfrm flipV="1">
            <a:off x="3995936" y="2071070"/>
            <a:ext cx="1656184" cy="35321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5447913" y="4166304"/>
            <a:ext cx="3554307"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smtClean="0">
                <a:latin typeface="Times New Roman" charset="0"/>
                <a:ea typeface="Times New Roman" charset="0"/>
                <a:cs typeface="Times New Roman" charset="0"/>
              </a:rPr>
              <a:t>11</a:t>
            </a:r>
            <a:r>
              <a:rPr lang="en-US" sz="1200" dirty="0" smtClean="0">
                <a:latin typeface="Times New Roman" charset="0"/>
                <a:ea typeface="Times New Roman" charset="0"/>
                <a:cs typeface="Times New Roman" charset="0"/>
              </a:rPr>
              <a:t>: </a:t>
            </a:r>
            <a:r>
              <a:rPr lang="en-US" sz="1200" dirty="0" smtClean="0">
                <a:latin typeface="Times New Roman" panose="02020603050405020304" pitchFamily="18" charset="0"/>
                <a:cs typeface="Times New Roman" panose="02020603050405020304" pitchFamily="18" charset="0"/>
              </a:rPr>
              <a:t>Second </a:t>
            </a:r>
            <a:r>
              <a:rPr lang="en-US" sz="1200" dirty="0">
                <a:latin typeface="Times New Roman" panose="02020603050405020304" pitchFamily="18" charset="0"/>
                <a:cs typeface="Times New Roman" panose="02020603050405020304" pitchFamily="18" charset="0"/>
              </a:rPr>
              <a:t>order cone boundary. It represents a filled cone.</a:t>
            </a:r>
            <a:endParaRPr lang="en-US" sz="1200" dirty="0">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274461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4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4">
                                            <p:txEl>
                                              <p:pRg st="0" end="0"/>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44">
                                            <p:txEl>
                                              <p:pRg st="1" end="1"/>
                                            </p:txEl>
                                          </p:spTgt>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44">
                                            <p:txEl>
                                              <p:pRg st="2" end="2"/>
                                            </p:txEl>
                                          </p:spTgt>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44">
                                            <p:txEl>
                                              <p:pRg st="3" end="3"/>
                                            </p:txEl>
                                          </p:spTgt>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4">
                                            <p:txEl>
                                              <p:pRg st="4" end="4"/>
                                            </p:txEl>
                                          </p:spTgt>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44">
                                            <p:txEl>
                                              <p:pRg st="5" end="5"/>
                                            </p:txEl>
                                          </p:spTgt>
                                        </p:tgtEl>
                                        <p:attrNameLst>
                                          <p:attrName>style.visibility</p:attrName>
                                        </p:attrNameLst>
                                      </p:cBhvr>
                                      <p:to>
                                        <p:strVal val="hidden"/>
                                      </p:to>
                                    </p:set>
                                  </p:childTnLst>
                                </p:cTn>
                              </p:par>
                              <p:par>
                                <p:cTn id="45" presetID="42"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1000"/>
                                        <p:tgtEl>
                                          <p:spTgt spid="26"/>
                                        </p:tgtEl>
                                      </p:cBhvr>
                                    </p:animEffect>
                                    <p:anim calcmode="lin" valueType="num">
                                      <p:cBhvr>
                                        <p:cTn id="48" dur="1000" fill="hold"/>
                                        <p:tgtEl>
                                          <p:spTgt spid="26"/>
                                        </p:tgtEl>
                                        <p:attrNameLst>
                                          <p:attrName>ppt_x</p:attrName>
                                        </p:attrNameLst>
                                      </p:cBhvr>
                                      <p:tavLst>
                                        <p:tav tm="0">
                                          <p:val>
                                            <p:strVal val="#ppt_x"/>
                                          </p:val>
                                        </p:tav>
                                        <p:tav tm="100000">
                                          <p:val>
                                            <p:strVal val="#ppt_x"/>
                                          </p:val>
                                        </p:tav>
                                      </p:tavLst>
                                    </p:anim>
                                    <p:anim calcmode="lin" valueType="num">
                                      <p:cBhvr>
                                        <p:cTn id="49" dur="1000" fill="hold"/>
                                        <p:tgtEl>
                                          <p:spTgt spid="26"/>
                                        </p:tgtEl>
                                        <p:attrNameLst>
                                          <p:attrName>ppt_y</p:attrName>
                                        </p:attrNameLst>
                                      </p:cBhvr>
                                      <p:tavLst>
                                        <p:tav tm="0">
                                          <p:val>
                                            <p:strVal val="#ppt_y+.1"/>
                                          </p:val>
                                        </p:tav>
                                        <p:tav tm="100000">
                                          <p:val>
                                            <p:strVal val="#ppt_y"/>
                                          </p:val>
                                        </p:tav>
                                      </p:tavLst>
                                    </p:anim>
                                  </p:childTnLst>
                                </p:cTn>
                              </p:par>
                              <p:par>
                                <p:cTn id="50" presetID="1" presetClass="entr" presetSubtype="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build="p"/>
      <p:bldP spid="44" grpId="1" build="allAtOnce"/>
      <p:bldP spid="3" grpId="0" animBg="1"/>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dirty="0" err="1" smtClean="0">
                <a:latin typeface="Times New Roman" charset="0"/>
                <a:ea typeface="Times New Roman" charset="0"/>
                <a:cs typeface="Times New Roman" charset="0"/>
              </a:rPr>
              <a:t>Linearise</a:t>
            </a:r>
            <a:r>
              <a:rPr lang="en-US" sz="2000" dirty="0" smtClean="0">
                <a:latin typeface="Times New Roman" charset="0"/>
                <a:ea typeface="Times New Roman" charset="0"/>
                <a:cs typeface="Times New Roman" charset="0"/>
              </a:rPr>
              <a:t> </a:t>
            </a:r>
            <a:r>
              <a:rPr lang="en-US" sz="2000" dirty="0" err="1" smtClean="0">
                <a:latin typeface="Times New Roman" charset="0"/>
                <a:ea typeface="Times New Roman" charset="0"/>
                <a:cs typeface="Times New Roman" charset="0"/>
              </a:rPr>
              <a:t>nonconvexities</a:t>
            </a:r>
            <a:r>
              <a:rPr lang="en-US" sz="2000" dirty="0" smtClean="0">
                <a:latin typeface="Times New Roman" charset="0"/>
                <a:ea typeface="Times New Roman" charset="0"/>
                <a:cs typeface="Times New Roman" charset="0"/>
              </a:rPr>
              <a:t> in the dynamics and constraints about a solution state from previous iteration</a:t>
            </a:r>
          </a:p>
          <a:p>
            <a:r>
              <a:rPr lang="en-US" sz="2000" dirty="0" err="1" smtClean="0">
                <a:latin typeface="Times New Roman" charset="0"/>
                <a:ea typeface="Times New Roman" charset="0"/>
                <a:cs typeface="Times New Roman" charset="0"/>
              </a:rPr>
              <a:t>Discretise</a:t>
            </a:r>
            <a:r>
              <a:rPr lang="en-US" sz="2000" dirty="0" smtClean="0">
                <a:latin typeface="Times New Roman" charset="0"/>
                <a:ea typeface="Times New Roman" charset="0"/>
                <a:cs typeface="Times New Roman" charset="0"/>
              </a:rPr>
              <a:t> the dynamics at every iteration</a:t>
            </a: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a:latin typeface="Times New Roman" charset="0"/>
              <a:ea typeface="Times New Roman" charset="0"/>
              <a:cs typeface="Times New Roman" charset="0"/>
            </a:endParaRPr>
          </a:p>
        </p:txBody>
      </p:sp>
      <p:sp>
        <p:nvSpPr>
          <p:cNvPr id="17" name="Title 1"/>
          <p:cNvSpPr txBox="1">
            <a:spLocks/>
          </p:cNvSpPr>
          <p:nvPr/>
        </p:nvSpPr>
        <p:spPr>
          <a:xfrm>
            <a:off x="1907704" y="-160337"/>
            <a:ext cx="7090513"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4"/>
          <a:stretch>
            <a:fillRect/>
          </a:stretch>
        </p:blipFill>
        <p:spPr>
          <a:xfrm>
            <a:off x="4598565" y="795798"/>
            <a:ext cx="4334657" cy="2545840"/>
          </a:xfrm>
          <a:prstGeom prst="rect">
            <a:avLst/>
          </a:prstGeom>
        </p:spPr>
      </p:pic>
      <p:sp>
        <p:nvSpPr>
          <p:cNvPr id="14" name="TextBox 13"/>
          <p:cNvSpPr txBox="1"/>
          <p:nvPr/>
        </p:nvSpPr>
        <p:spPr>
          <a:xfrm>
            <a:off x="3779912" y="3283268"/>
            <a:ext cx="6264696"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smtClean="0">
                <a:latin typeface="Times New Roman" charset="0"/>
                <a:ea typeface="Times New Roman" charset="0"/>
                <a:cs typeface="Times New Roman" charset="0"/>
              </a:rPr>
              <a:t>12: </a:t>
            </a:r>
            <a:r>
              <a:rPr lang="en-US" sz="1200" dirty="0" smtClean="0">
                <a:latin typeface="Times New Roman" charset="0"/>
                <a:ea typeface="Times New Roman" charset="0"/>
                <a:cs typeface="Times New Roman" charset="0"/>
              </a:rPr>
              <a:t>Non-linear function f1 </a:t>
            </a:r>
            <a:r>
              <a:rPr lang="en-US" sz="1200" dirty="0" err="1" smtClean="0">
                <a:latin typeface="Times New Roman" charset="0"/>
                <a:ea typeface="Times New Roman" charset="0"/>
                <a:cs typeface="Times New Roman" charset="0"/>
              </a:rPr>
              <a:t>linearised</a:t>
            </a:r>
            <a:r>
              <a:rPr lang="en-US" sz="1200" dirty="0" smtClean="0">
                <a:latin typeface="Times New Roman" charset="0"/>
                <a:ea typeface="Times New Roman" charset="0"/>
                <a:cs typeface="Times New Roman" charset="0"/>
              </a:rPr>
              <a:t> to first order f2 at x=1.</a:t>
            </a:r>
            <a:endParaRPr lang="en-US" sz="1200" dirty="0">
              <a:latin typeface="Times New Roman" charset="0"/>
              <a:ea typeface="Times New Roman" charset="0"/>
              <a:cs typeface="Times New Roman" charset="0"/>
            </a:endParaRPr>
          </a:p>
        </p:txBody>
      </p:sp>
      <p:sp>
        <p:nvSpPr>
          <p:cNvPr id="15" name="Content Placeholder 2"/>
          <p:cNvSpPr txBox="1">
            <a:spLocks/>
          </p:cNvSpPr>
          <p:nvPr/>
        </p:nvSpPr>
        <p:spPr>
          <a:xfrm>
            <a:off x="1924804" y="981521"/>
            <a:ext cx="2673761" cy="361555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charset="0"/>
                <a:ea typeface="Times New Roman" charset="0"/>
                <a:cs typeface="Times New Roman" charset="0"/>
              </a:rPr>
              <a:t>Effects of </a:t>
            </a:r>
            <a:r>
              <a:rPr lang="en-US" sz="2000" dirty="0" err="1" smtClean="0">
                <a:latin typeface="Times New Roman" charset="0"/>
                <a:ea typeface="Times New Roman" charset="0"/>
                <a:cs typeface="Times New Roman" charset="0"/>
              </a:rPr>
              <a:t>linearisation</a:t>
            </a:r>
            <a:endParaRPr lang="en-US" sz="2000" dirty="0" smtClean="0">
              <a:latin typeface="Times New Roman" charset="0"/>
              <a:ea typeface="Times New Roman" charset="0"/>
              <a:cs typeface="Times New Roman" charset="0"/>
            </a:endParaRPr>
          </a:p>
          <a:p>
            <a:pPr lvl="1"/>
            <a:r>
              <a:rPr lang="en-US" sz="1600" dirty="0" smtClean="0">
                <a:latin typeface="Times New Roman" charset="0"/>
                <a:ea typeface="Times New Roman" charset="0"/>
                <a:cs typeface="Times New Roman" charset="0"/>
              </a:rPr>
              <a:t>Artificial infeasibility</a:t>
            </a:r>
          </a:p>
          <a:p>
            <a:pPr lvl="1"/>
            <a:r>
              <a:rPr lang="en-US" sz="1600" dirty="0" smtClean="0">
                <a:latin typeface="Times New Roman" charset="0"/>
                <a:ea typeface="Times New Roman" charset="0"/>
                <a:cs typeface="Times New Roman" charset="0"/>
              </a:rPr>
              <a:t>Unboundedness</a:t>
            </a: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a:latin typeface="Times New Roman" charset="0"/>
              <a:ea typeface="Times New Roman" charset="0"/>
              <a:cs typeface="Times New Roman" charset="0"/>
            </a:endParaRPr>
          </a:p>
        </p:txBody>
      </p:sp>
      <p:sp>
        <p:nvSpPr>
          <p:cNvPr id="16" name="Content Placeholder 2"/>
          <p:cNvSpPr txBox="1">
            <a:spLocks/>
          </p:cNvSpPr>
          <p:nvPr/>
        </p:nvSpPr>
        <p:spPr>
          <a:xfrm>
            <a:off x="1991139" y="2622986"/>
            <a:ext cx="2690861" cy="258051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charset="0"/>
                <a:ea typeface="Times New Roman" charset="0"/>
                <a:cs typeface="Times New Roman" charset="0"/>
              </a:rPr>
              <a:t>Solutions to artificial infeasibility and unboundedness</a:t>
            </a:r>
          </a:p>
          <a:p>
            <a:pPr lvl="1"/>
            <a:r>
              <a:rPr lang="en-US" sz="1600" dirty="0" smtClean="0">
                <a:latin typeface="Times New Roman" charset="0"/>
                <a:ea typeface="Times New Roman" charset="0"/>
                <a:cs typeface="Times New Roman" charset="0"/>
              </a:rPr>
              <a:t>Virtual controls</a:t>
            </a:r>
          </a:p>
          <a:p>
            <a:pPr lvl="1"/>
            <a:r>
              <a:rPr lang="en-US" sz="1600" dirty="0" smtClean="0">
                <a:latin typeface="Times New Roman" charset="0"/>
                <a:ea typeface="Times New Roman" charset="0"/>
                <a:cs typeface="Times New Roman" charset="0"/>
              </a:rPr>
              <a:t>Trust Region</a:t>
            </a: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a:latin typeface="Times New Roman" charset="0"/>
              <a:ea typeface="Times New Roman" charset="0"/>
              <a:cs typeface="Times New Roman" charset="0"/>
            </a:endParaRPr>
          </a:p>
        </p:txBody>
      </p:sp>
      <p:sp>
        <p:nvSpPr>
          <p:cNvPr id="35" name="Oval 34"/>
          <p:cNvSpPr/>
          <p:nvPr/>
        </p:nvSpPr>
        <p:spPr>
          <a:xfrm>
            <a:off x="4932040" y="1890188"/>
            <a:ext cx="2232248" cy="1451450"/>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Arrow Connector 36"/>
          <p:cNvCxnSpPr>
            <a:endCxn id="35" idx="2"/>
          </p:cNvCxnSpPr>
          <p:nvPr/>
        </p:nvCxnSpPr>
        <p:spPr>
          <a:xfrm>
            <a:off x="4113569" y="2396701"/>
            <a:ext cx="818471" cy="2192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6446049" y="2556270"/>
            <a:ext cx="639688" cy="372094"/>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a:off x="3891742" y="2131653"/>
            <a:ext cx="2647987" cy="4791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endCxn id="41" idx="4"/>
          </p:cNvCxnSpPr>
          <p:nvPr/>
        </p:nvCxnSpPr>
        <p:spPr>
          <a:xfrm flipV="1">
            <a:off x="4113569" y="2928364"/>
            <a:ext cx="2652324" cy="8581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endCxn id="35" idx="4"/>
          </p:cNvCxnSpPr>
          <p:nvPr/>
        </p:nvCxnSpPr>
        <p:spPr>
          <a:xfrm flipV="1">
            <a:off x="3915862" y="3341638"/>
            <a:ext cx="2132302" cy="750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078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hidden"/>
                                      </p:to>
                                    </p:set>
                                  </p:childTnLst>
                                </p:cTn>
                              </p:par>
                              <p:par>
                                <p:cTn id="17" presetID="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grpId="1"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42"/>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7"/>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6">
                                            <p:txEl>
                                              <p:pRg st="0" end="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xEl>
                                              <p:pRg st="1" end="1"/>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uiExpand="1" build="p"/>
      <p:bldP spid="14" grpId="1"/>
      <p:bldP spid="15" grpId="0" build="p"/>
      <p:bldP spid="16" grpId="0" build="p"/>
      <p:bldP spid="35" grpId="0" animBg="1"/>
      <p:bldP spid="4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2382" y="1292905"/>
            <a:ext cx="6699780" cy="3461661"/>
          </a:xfrm>
        </p:spPr>
        <p:txBody>
          <a:bodyPr>
            <a:normAutofit/>
          </a:bodyPr>
          <a:lstStyle/>
          <a:p>
            <a:r>
              <a:rPr lang="en-US" sz="2000" dirty="0" smtClean="0">
                <a:latin typeface="Times New Roman" charset="0"/>
                <a:ea typeface="Times New Roman" charset="0"/>
                <a:cs typeface="Times New Roman" charset="0"/>
              </a:rPr>
              <a:t>Trust region becomes a hard constraint.</a:t>
            </a:r>
          </a:p>
          <a:p>
            <a:pPr lvl="1"/>
            <a:r>
              <a:rPr lang="en-US" sz="1600" dirty="0" smtClean="0">
                <a:latin typeface="Times New Roman" charset="0"/>
                <a:ea typeface="Times New Roman" charset="0"/>
                <a:cs typeface="Times New Roman" charset="0"/>
              </a:rPr>
              <a:t>Infeasibility with poor </a:t>
            </a:r>
            <a:r>
              <a:rPr lang="en-US" sz="1600" dirty="0" err="1" smtClean="0">
                <a:latin typeface="Times New Roman" charset="0"/>
                <a:ea typeface="Times New Roman" charset="0"/>
                <a:cs typeface="Times New Roman" charset="0"/>
              </a:rPr>
              <a:t>initialisation</a:t>
            </a:r>
            <a:r>
              <a:rPr lang="en-US" sz="1600" dirty="0" smtClean="0">
                <a:latin typeface="Times New Roman" charset="0"/>
                <a:ea typeface="Times New Roman" charset="0"/>
                <a:cs typeface="Times New Roman" charset="0"/>
              </a:rPr>
              <a:t> if trust region radius is too small.</a:t>
            </a:r>
          </a:p>
          <a:p>
            <a:pPr lvl="1"/>
            <a:r>
              <a:rPr lang="en-US" sz="1600" dirty="0" err="1" smtClean="0">
                <a:latin typeface="Times New Roman" charset="0"/>
                <a:ea typeface="Times New Roman" charset="0"/>
                <a:cs typeface="Times New Roman" charset="0"/>
              </a:rPr>
              <a:t>Linearisation</a:t>
            </a:r>
            <a:r>
              <a:rPr lang="en-US" sz="1600" dirty="0" smtClean="0">
                <a:latin typeface="Times New Roman" charset="0"/>
                <a:ea typeface="Times New Roman" charset="0"/>
                <a:cs typeface="Times New Roman" charset="0"/>
              </a:rPr>
              <a:t> error if </a:t>
            </a:r>
            <a:r>
              <a:rPr lang="en-US" sz="1600" dirty="0">
                <a:latin typeface="Times New Roman" charset="0"/>
                <a:ea typeface="Times New Roman" charset="0"/>
                <a:cs typeface="Times New Roman" charset="0"/>
              </a:rPr>
              <a:t>trust region radius</a:t>
            </a:r>
            <a:r>
              <a:rPr lang="en-US" sz="1600" dirty="0" smtClean="0">
                <a:latin typeface="Times New Roman" charset="0"/>
                <a:ea typeface="Times New Roman" charset="0"/>
                <a:cs typeface="Times New Roman" charset="0"/>
              </a:rPr>
              <a:t> is too large</a:t>
            </a:r>
            <a:r>
              <a:rPr lang="en-US" sz="1600" dirty="0" smtClean="0">
                <a:latin typeface="Times New Roman" charset="0"/>
                <a:ea typeface="Times New Roman" charset="0"/>
                <a:cs typeface="Times New Roman" charset="0"/>
              </a:rPr>
              <a:t>.</a:t>
            </a:r>
          </a:p>
          <a:p>
            <a:r>
              <a:rPr lang="en-US" sz="2000" dirty="0">
                <a:latin typeface="Times New Roman" charset="0"/>
                <a:ea typeface="Times New Roman" charset="0"/>
                <a:cs typeface="Times New Roman" charset="0"/>
              </a:rPr>
              <a:t>Dynamic penalty to make it a soft constraint</a:t>
            </a:r>
            <a:r>
              <a:rPr lang="en-US" sz="2000" dirty="0" smtClean="0">
                <a:latin typeface="Times New Roman" charset="0"/>
                <a:ea typeface="Times New Roman" charset="0"/>
                <a:cs typeface="Times New Roman" charset="0"/>
              </a:rPr>
              <a:t>.</a:t>
            </a:r>
          </a:p>
          <a:p>
            <a:endParaRPr lang="en-US" sz="2000" dirty="0" smtClean="0">
              <a:latin typeface="Times New Roman" charset="0"/>
              <a:ea typeface="Times New Roman" charset="0"/>
              <a:cs typeface="Times New Roman" charset="0"/>
            </a:endParaRPr>
          </a:p>
          <a:p>
            <a:r>
              <a:rPr lang="en-US" sz="2000" dirty="0">
                <a:latin typeface="Times New Roman" charset="0"/>
                <a:ea typeface="Times New Roman" charset="0"/>
                <a:cs typeface="Times New Roman" charset="0"/>
              </a:rPr>
              <a:t>Dynamic Successive </a:t>
            </a:r>
            <a:r>
              <a:rPr lang="en-US" sz="2000" dirty="0" smtClean="0">
                <a:latin typeface="Times New Roman" charset="0"/>
                <a:ea typeface="Times New Roman" charset="0"/>
                <a:cs typeface="Times New Roman" charset="0"/>
              </a:rPr>
              <a:t>Convex </a:t>
            </a:r>
            <a:r>
              <a:rPr lang="en-US" sz="2000" dirty="0" err="1" smtClean="0">
                <a:latin typeface="Times New Roman" charset="0"/>
                <a:ea typeface="Times New Roman" charset="0"/>
                <a:cs typeface="Times New Roman" charset="0"/>
              </a:rPr>
              <a:t>Optimisation</a:t>
            </a:r>
            <a:endParaRPr lang="en-US" sz="2000" dirty="0">
              <a:latin typeface="Times New Roman" charset="0"/>
              <a:ea typeface="Times New Roman" charset="0"/>
              <a:cs typeface="Times New Roman" charset="0"/>
            </a:endParaRPr>
          </a:p>
          <a:p>
            <a:pPr lvl="1"/>
            <a:r>
              <a:rPr lang="en-US" sz="1600" dirty="0" smtClean="0">
                <a:latin typeface="Times New Roman" charset="0"/>
                <a:ea typeface="Times New Roman" charset="0"/>
                <a:cs typeface="Times New Roman" charset="0"/>
              </a:rPr>
              <a:t>Comparing </a:t>
            </a:r>
            <a:r>
              <a:rPr lang="en-US" sz="1600" dirty="0">
                <a:latin typeface="Times New Roman" charset="0"/>
                <a:ea typeface="Times New Roman" charset="0"/>
                <a:cs typeface="Times New Roman" charset="0"/>
              </a:rPr>
              <a:t>the actual non-linear cost with the linear cost to evaluate quality of solution</a:t>
            </a:r>
          </a:p>
          <a:p>
            <a:pPr lvl="1"/>
            <a:r>
              <a:rPr lang="en-US" sz="1600" dirty="0">
                <a:latin typeface="Times New Roman" charset="0"/>
                <a:ea typeface="Times New Roman" charset="0"/>
                <a:cs typeface="Times New Roman" charset="0"/>
              </a:rPr>
              <a:t>Penalty weight is reduced with a better prediction of actual </a:t>
            </a:r>
            <a:r>
              <a:rPr lang="en-US" sz="1600" dirty="0" smtClean="0">
                <a:latin typeface="Times New Roman" charset="0"/>
                <a:ea typeface="Times New Roman" charset="0"/>
                <a:cs typeface="Times New Roman" charset="0"/>
              </a:rPr>
              <a:t>non-linear </a:t>
            </a:r>
            <a:r>
              <a:rPr lang="en-US" sz="1600" dirty="0">
                <a:latin typeface="Times New Roman" charset="0"/>
                <a:ea typeface="Times New Roman" charset="0"/>
                <a:cs typeface="Times New Roman" charset="0"/>
              </a:rPr>
              <a:t>cost and increased with a poor prediction. </a:t>
            </a:r>
          </a:p>
          <a:p>
            <a:endParaRPr lang="en-US" sz="2000" dirty="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p:txBody>
      </p:sp>
      <p:sp>
        <p:nvSpPr>
          <p:cNvPr id="17" name="Title 1"/>
          <p:cNvSpPr txBox="1">
            <a:spLocks/>
          </p:cNvSpPr>
          <p:nvPr/>
        </p:nvSpPr>
        <p:spPr>
          <a:xfrm>
            <a:off x="1907704" y="-170432"/>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Problems with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and its Solution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5" name="Content Placeholder 2"/>
          <p:cNvSpPr txBox="1">
            <a:spLocks/>
          </p:cNvSpPr>
          <p:nvPr/>
        </p:nvSpPr>
        <p:spPr>
          <a:xfrm>
            <a:off x="2564047" y="4097215"/>
            <a:ext cx="6472003" cy="233770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sz="1600" dirty="0" smtClean="0">
              <a:latin typeface="Times New Roman" charset="0"/>
              <a:ea typeface="Times New Roman" charset="0"/>
              <a:cs typeface="Times New Roman" charset="0"/>
            </a:endParaRPr>
          </a:p>
        </p:txBody>
      </p:sp>
      <p:sp>
        <p:nvSpPr>
          <p:cNvPr id="26" name="Content Placeholder 2"/>
          <p:cNvSpPr txBox="1">
            <a:spLocks/>
          </p:cNvSpPr>
          <p:nvPr/>
        </p:nvSpPr>
        <p:spPr>
          <a:xfrm>
            <a:off x="2336271" y="3986594"/>
            <a:ext cx="6472003" cy="111193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sz="1600" dirty="0" smtClean="0">
              <a:latin typeface="Times New Roman" charset="0"/>
              <a:ea typeface="Times New Roman" charset="0"/>
              <a:cs typeface="Times New Roman" charset="0"/>
            </a:endParaRPr>
          </a:p>
        </p:txBody>
      </p:sp>
    </p:spTree>
    <p:extLst>
      <p:ext uri="{BB962C8B-B14F-4D97-AF65-F5344CB8AC3E}">
        <p14:creationId xmlns:p14="http://schemas.microsoft.com/office/powerpoint/2010/main" val="154027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914313" y="2287588"/>
            <a:ext cx="8026617" cy="857250"/>
          </a:xfrm>
        </p:spPr>
        <p:txBody>
          <a:bodyPr>
            <a:normAutofit fontScale="90000"/>
          </a:bodyPr>
          <a:lstStyle/>
          <a:p>
            <a:pPr algn="ctr"/>
            <a:r>
              <a:rPr lang="en-US" sz="4000" dirty="0" smtClean="0">
                <a:solidFill>
                  <a:srgbClr val="FF0000"/>
                </a:solidFill>
                <a:latin typeface="Times New Roman" charset="0"/>
                <a:ea typeface="Times New Roman" charset="0"/>
                <a:cs typeface="Times New Roman" charset="0"/>
              </a:rPr>
              <a:t>RQ 4 </a:t>
            </a:r>
            <a:br>
              <a:rPr lang="en-US" sz="4000" dirty="0" smtClean="0">
                <a:solidFill>
                  <a:srgbClr val="FF0000"/>
                </a:solidFill>
                <a:latin typeface="Times New Roman" charset="0"/>
                <a:ea typeface="Times New Roman" charset="0"/>
                <a:cs typeface="Times New Roman" charset="0"/>
              </a:rPr>
            </a:br>
            <a:r>
              <a:rPr lang="nl-NL" sz="4000" dirty="0">
                <a:latin typeface="Times New Roman" panose="02020603050405020304" pitchFamily="18" charset="0"/>
                <a:cs typeface="Times New Roman" panose="02020603050405020304" pitchFamily="18" charset="0"/>
              </a:rPr>
              <a:t>How </a:t>
            </a:r>
            <a:r>
              <a:rPr lang="nl-NL" sz="4000" dirty="0" err="1">
                <a:latin typeface="Times New Roman" panose="02020603050405020304" pitchFamily="18" charset="0"/>
                <a:cs typeface="Times New Roman" panose="02020603050405020304" pitchFamily="18" charset="0"/>
              </a:rPr>
              <a:t>can</a:t>
            </a:r>
            <a:r>
              <a:rPr lang="nl-NL" sz="4000" dirty="0">
                <a:latin typeface="Times New Roman" panose="02020603050405020304" pitchFamily="18" charset="0"/>
                <a:cs typeface="Times New Roman" panose="02020603050405020304" pitchFamily="18" charset="0"/>
              </a:rPr>
              <a:t> </a:t>
            </a:r>
            <a:r>
              <a:rPr lang="nl-NL" sz="4000" dirty="0" smtClean="0">
                <a:latin typeface="Times New Roman" panose="02020603050405020304" pitchFamily="18" charset="0"/>
                <a:cs typeface="Times New Roman" panose="02020603050405020304" pitchFamily="18" charset="0"/>
              </a:rPr>
              <a:t>sampling </a:t>
            </a:r>
            <a:r>
              <a:rPr lang="nl-NL" sz="4000" dirty="0" err="1">
                <a:latin typeface="Times New Roman" panose="02020603050405020304" pitchFamily="18" charset="0"/>
                <a:cs typeface="Times New Roman" panose="02020603050405020304" pitchFamily="18" charset="0"/>
              </a:rPr>
              <a:t>based</a:t>
            </a:r>
            <a:r>
              <a:rPr lang="nl-NL" sz="4000" dirty="0">
                <a:latin typeface="Times New Roman" panose="02020603050405020304" pitchFamily="18" charset="0"/>
                <a:cs typeface="Times New Roman" panose="02020603050405020304" pitchFamily="18" charset="0"/>
              </a:rPr>
              <a:t> model </a:t>
            </a:r>
            <a:r>
              <a:rPr lang="nl-NL" sz="4000" dirty="0" err="1">
                <a:latin typeface="Times New Roman" panose="02020603050405020304" pitchFamily="18" charset="0"/>
                <a:cs typeface="Times New Roman" panose="02020603050405020304" pitchFamily="18" charset="0"/>
              </a:rPr>
              <a:t>predictive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optimisation</a:t>
            </a:r>
            <a:r>
              <a:rPr lang="nl-NL" sz="4000" dirty="0">
                <a:latin typeface="Times New Roman" panose="02020603050405020304" pitchFamily="18" charset="0"/>
                <a:cs typeface="Times New Roman" panose="02020603050405020304" pitchFamily="18" charset="0"/>
              </a:rPr>
              <a:t> (SBMPO) </a:t>
            </a:r>
            <a:r>
              <a:rPr lang="nl-NL" sz="4000" dirty="0" err="1">
                <a:latin typeface="Times New Roman" panose="02020603050405020304" pitchFamily="18" charset="0"/>
                <a:cs typeface="Times New Roman" panose="02020603050405020304" pitchFamily="18" charset="0"/>
              </a:rPr>
              <a:t>be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used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to</a:t>
            </a:r>
            <a:r>
              <a:rPr lang="nl-NL" sz="4000" dirty="0">
                <a:latin typeface="Times New Roman" panose="02020603050405020304" pitchFamily="18" charset="0"/>
                <a:cs typeface="Times New Roman" panose="02020603050405020304" pitchFamily="18" charset="0"/>
              </a:rPr>
              <a:t> map </a:t>
            </a:r>
            <a:r>
              <a:rPr lang="nl-NL" sz="4000" dirty="0" err="1" smtClean="0">
                <a:latin typeface="Times New Roman" panose="02020603050405020304" pitchFamily="18" charset="0"/>
                <a:cs typeface="Times New Roman" panose="02020603050405020304" pitchFamily="18" charset="0"/>
              </a:rPr>
              <a:t>an</a:t>
            </a:r>
            <a:r>
              <a:rPr lang="nl-NL" sz="4000" dirty="0" smtClean="0">
                <a:latin typeface="Times New Roman" panose="02020603050405020304" pitchFamily="18" charset="0"/>
                <a:cs typeface="Times New Roman" panose="02020603050405020304" pitchFamily="18" charset="0"/>
              </a:rPr>
              <a:t> </a:t>
            </a:r>
            <a:r>
              <a:rPr lang="nl-NL" sz="4000" dirty="0" err="1" smtClean="0">
                <a:latin typeface="Times New Roman" panose="02020603050405020304" pitchFamily="18" charset="0"/>
                <a:cs typeface="Times New Roman" panose="02020603050405020304" pitchFamily="18" charset="0"/>
              </a:rPr>
              <a:t>asteroid</a:t>
            </a:r>
            <a:r>
              <a:rPr lang="nl-NL" sz="4000" dirty="0" smtClean="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autonomously</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to</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provide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the</a:t>
            </a:r>
            <a:r>
              <a:rPr lang="nl-NL" sz="4000" dirty="0">
                <a:latin typeface="Times New Roman" panose="02020603050405020304" pitchFamily="18" charset="0"/>
                <a:cs typeface="Times New Roman" panose="02020603050405020304" pitchFamily="18" charset="0"/>
              </a:rPr>
              <a:t> SC </a:t>
            </a:r>
            <a:r>
              <a:rPr lang="nl-NL" sz="4000" dirty="0" err="1">
                <a:latin typeface="Times New Roman" panose="02020603050405020304" pitchFamily="18" charset="0"/>
                <a:cs typeface="Times New Roman" panose="02020603050405020304" pitchFamily="18" charset="0"/>
              </a:rPr>
              <a:t>with</a:t>
            </a:r>
            <a:r>
              <a:rPr lang="nl-NL" sz="4000" dirty="0">
                <a:latin typeface="Times New Roman" panose="02020603050405020304" pitchFamily="18" charset="0"/>
                <a:cs typeface="Times New Roman" panose="02020603050405020304" pitchFamily="18" charset="0"/>
              </a:rPr>
              <a:t> a safe landmark </a:t>
            </a:r>
            <a:r>
              <a:rPr lang="nl-NL" sz="4000" dirty="0" err="1">
                <a:latin typeface="Times New Roman" panose="02020603050405020304" pitchFamily="18" charset="0"/>
                <a:cs typeface="Times New Roman" panose="02020603050405020304" pitchFamily="18" charset="0"/>
              </a:rPr>
              <a:t>for</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descent</a:t>
            </a:r>
            <a:r>
              <a:rPr lang="nl-NL" sz="4000" dirty="0">
                <a:latin typeface="Times New Roman" panose="02020603050405020304" pitchFamily="18" charset="0"/>
                <a:cs typeface="Times New Roman" panose="02020603050405020304" pitchFamily="18" charset="0"/>
              </a:rPr>
              <a:t>?</a:t>
            </a:r>
            <a:br>
              <a:rPr lang="nl-NL" sz="4000" dirty="0">
                <a:latin typeface="Times New Roman" panose="02020603050405020304" pitchFamily="18" charset="0"/>
                <a:cs typeface="Times New Roman" panose="02020603050405020304" pitchFamily="18" charset="0"/>
              </a:rPr>
            </a:br>
            <a:r>
              <a:rPr lang="nl-NL" sz="4000" dirty="0">
                <a:latin typeface="Times New Roman" panose="02020603050405020304" pitchFamily="18" charset="0"/>
                <a:cs typeface="Times New Roman" panose="02020603050405020304" pitchFamily="18" charset="0"/>
              </a:rPr>
              <a:t/>
            </a:r>
            <a:br>
              <a:rPr lang="nl-NL" sz="4000" dirty="0">
                <a:latin typeface="Times New Roman" panose="02020603050405020304" pitchFamily="18" charset="0"/>
                <a:cs typeface="Times New Roman" panose="02020603050405020304" pitchFamily="18" charset="0"/>
              </a:rPr>
            </a:b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008940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28369" y="2202503"/>
            <a:ext cx="3089597" cy="2179913"/>
          </a:xfrm>
          <a:prstGeom prst="rect">
            <a:avLst/>
          </a:prstGeom>
        </p:spPr>
      </p:pic>
      <p:sp>
        <p:nvSpPr>
          <p:cNvPr id="17" name="Title 1"/>
          <p:cNvSpPr txBox="1">
            <a:spLocks/>
          </p:cNvSpPr>
          <p:nvPr/>
        </p:nvSpPr>
        <p:spPr>
          <a:xfrm>
            <a:off x="1907704" y="-45936"/>
            <a:ext cx="7090513" cy="1113810"/>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Sampling Based Model Predictive </a:t>
            </a:r>
            <a:r>
              <a:rPr lang="en-US" dirty="0" err="1" smtClean="0">
                <a:solidFill>
                  <a:schemeClr val="tx1">
                    <a:lumMod val="95000"/>
                    <a:lumOff val="5000"/>
                  </a:schemeClr>
                </a:solidFill>
                <a:latin typeface="Times New Roman" charset="0"/>
                <a:ea typeface="Times New Roman" charset="0"/>
                <a:cs typeface="Times New Roman" charset="0"/>
              </a:rPr>
              <a:t>Optimisation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5" name="Picture 4"/>
          <p:cNvPicPr>
            <a:picLocks noChangeAspect="1"/>
          </p:cNvPicPr>
          <p:nvPr/>
        </p:nvPicPr>
        <p:blipFill>
          <a:blip r:embed="rId4"/>
          <a:stretch>
            <a:fillRect/>
          </a:stretch>
        </p:blipFill>
        <p:spPr>
          <a:xfrm>
            <a:off x="2771800" y="936755"/>
            <a:ext cx="5644506" cy="1142182"/>
          </a:xfrm>
          <a:prstGeom prst="rect">
            <a:avLst/>
          </a:prstGeom>
        </p:spPr>
      </p:pic>
      <p:sp>
        <p:nvSpPr>
          <p:cNvPr id="3" name="Content Placeholder 2"/>
          <p:cNvSpPr>
            <a:spLocks noGrp="1"/>
          </p:cNvSpPr>
          <p:nvPr>
            <p:ph idx="1"/>
          </p:nvPr>
        </p:nvSpPr>
        <p:spPr>
          <a:xfrm>
            <a:off x="1789753" y="2560333"/>
            <a:ext cx="3591759" cy="1863797"/>
          </a:xfrm>
        </p:spPr>
        <p:txBody>
          <a:bodyPr>
            <a:normAutofit/>
          </a:bodyPr>
          <a:lstStyle/>
          <a:p>
            <a:r>
              <a:rPr lang="en-US" sz="2000" dirty="0">
                <a:latin typeface="Times New Roman" charset="0"/>
                <a:ea typeface="Times New Roman" charset="0"/>
                <a:cs typeface="Times New Roman" charset="0"/>
              </a:rPr>
              <a:t>C</a:t>
            </a:r>
            <a:r>
              <a:rPr lang="en-US" sz="2000" dirty="0" smtClean="0">
                <a:latin typeface="Times New Roman" charset="0"/>
                <a:ea typeface="Times New Roman" charset="0"/>
                <a:cs typeface="Times New Roman" charset="0"/>
              </a:rPr>
              <a:t>onfiguration space sampling</a:t>
            </a:r>
          </a:p>
          <a:p>
            <a:r>
              <a:rPr lang="en-US" sz="2000" dirty="0" smtClean="0">
                <a:latin typeface="Times New Roman" charset="0"/>
                <a:ea typeface="Times New Roman" charset="0"/>
                <a:cs typeface="Times New Roman" charset="0"/>
              </a:rPr>
              <a:t>Obstacle space</a:t>
            </a:r>
          </a:p>
          <a:p>
            <a:r>
              <a:rPr lang="en-US" sz="2000" dirty="0" smtClean="0">
                <a:latin typeface="Times New Roman" charset="0"/>
                <a:ea typeface="Times New Roman" charset="0"/>
                <a:cs typeface="Times New Roman" charset="0"/>
              </a:rPr>
              <a:t>Physical system</a:t>
            </a:r>
          </a:p>
          <a:p>
            <a:r>
              <a:rPr lang="en-US" sz="2000" dirty="0" smtClean="0">
                <a:latin typeface="Times New Roman" charset="0"/>
                <a:ea typeface="Times New Roman" charset="0"/>
                <a:cs typeface="Times New Roman" charset="0"/>
              </a:rPr>
              <a:t>Mission objectives and outcomes</a:t>
            </a:r>
          </a:p>
          <a:p>
            <a:endParaRPr lang="en-US" sz="2000" dirty="0" smtClean="0">
              <a:latin typeface="Times New Roman" charset="0"/>
              <a:ea typeface="Times New Roman" charset="0"/>
              <a:cs typeface="Times New Roman" charset="0"/>
            </a:endParaRPr>
          </a:p>
          <a:p>
            <a:endParaRPr lang="en-US" sz="2000" dirty="0">
              <a:latin typeface="Times New Roman" charset="0"/>
              <a:ea typeface="Times New Roman" charset="0"/>
              <a:cs typeface="Times New Roman" charset="0"/>
            </a:endParaRPr>
          </a:p>
        </p:txBody>
      </p:sp>
      <p:sp>
        <p:nvSpPr>
          <p:cNvPr id="26" name="TextBox 25"/>
          <p:cNvSpPr txBox="1"/>
          <p:nvPr/>
        </p:nvSpPr>
        <p:spPr>
          <a:xfrm>
            <a:off x="5478641" y="4465238"/>
            <a:ext cx="3528392"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smtClean="0">
                <a:latin typeface="Times New Roman" charset="0"/>
                <a:ea typeface="Times New Roman" charset="0"/>
                <a:cs typeface="Times New Roman" charset="0"/>
              </a:rPr>
              <a:t>14: </a:t>
            </a:r>
            <a:r>
              <a:rPr lang="en-US" sz="1200" dirty="0" smtClean="0">
                <a:latin typeface="Times New Roman" charset="0"/>
                <a:ea typeface="Times New Roman" charset="0"/>
                <a:cs typeface="Times New Roman" charset="0"/>
              </a:rPr>
              <a:t>State transition graph for moving from initial to final state</a:t>
            </a:r>
            <a:endParaRPr lang="en-US" sz="1200" dirty="0">
              <a:latin typeface="Times New Roman" charset="0"/>
              <a:ea typeface="Times New Roman" charset="0"/>
              <a:cs typeface="Times New Roman" charset="0"/>
            </a:endParaRPr>
          </a:p>
        </p:txBody>
      </p:sp>
      <p:sp>
        <p:nvSpPr>
          <p:cNvPr id="27" name="TextBox 26"/>
          <p:cNvSpPr txBox="1"/>
          <p:nvPr/>
        </p:nvSpPr>
        <p:spPr>
          <a:xfrm>
            <a:off x="3072085" y="1984898"/>
            <a:ext cx="5112567"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smtClean="0">
                <a:latin typeface="Times New Roman" charset="0"/>
                <a:ea typeface="Times New Roman" charset="0"/>
                <a:cs typeface="Times New Roman" charset="0"/>
              </a:rPr>
              <a:t>13: </a:t>
            </a:r>
            <a:r>
              <a:rPr lang="en-US" sz="1200" dirty="0" smtClean="0">
                <a:latin typeface="Times New Roman" charset="0"/>
                <a:ea typeface="Times New Roman" charset="0"/>
                <a:cs typeface="Times New Roman" charset="0"/>
              </a:rPr>
              <a:t>Sampling based motion planning flowchart</a:t>
            </a:r>
            <a:endParaRPr lang="en-US" sz="12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2169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42"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ppt_x</p:attrName>
                                        </p:attrNameLst>
                                      </p:cBhvr>
                                      <p:tavLst>
                                        <p:tav tm="0">
                                          <p:val>
                                            <p:strVal val="#ppt_x"/>
                                          </p:val>
                                        </p:tav>
                                        <p:tav tm="100000">
                                          <p:val>
                                            <p:strVal val="#ppt_x"/>
                                          </p:val>
                                        </p:tav>
                                      </p:tavLst>
                                    </p:anim>
                                    <p:anim calcmode="lin" valueType="num">
                                      <p:cBhvr>
                                        <p:cTn id="3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3">
                                            <p:txEl>
                                              <p:pRg st="0" end="0"/>
                                            </p:txEl>
                                          </p:spTgt>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3">
                                            <p:txEl>
                                              <p:pRg st="1" end="1"/>
                                            </p:txEl>
                                          </p:spTgt>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3">
                                            <p:txEl>
                                              <p:pRg st="3" end="3"/>
                                            </p:txEl>
                                          </p:spTgt>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4"/>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5"/>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27"/>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build="p"/>
      <p:bldP spid="26" grpId="0"/>
      <p:bldP spid="26" grpId="1"/>
      <p:bldP spid="27" grpId="0"/>
      <p:bldP spid="27"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a:bodyPr>
          <a:lstStyle/>
          <a:p>
            <a:pPr algn="ctr"/>
            <a:r>
              <a:rPr lang="en-US" sz="4000" dirty="0" smtClean="0">
                <a:latin typeface="Times New Roman" charset="0"/>
                <a:ea typeface="Times New Roman" charset="0"/>
                <a:cs typeface="Times New Roman" charset="0"/>
              </a:rPr>
              <a:t>Simulator Verification</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44519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18906" y="-160337"/>
            <a:ext cx="7090513"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Simulator Architecture</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Methodology</a:t>
            </a:r>
            <a:endParaRPr lang="en-US" dirty="0"/>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endParaRPr lang="en-US"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0377" y="483518"/>
            <a:ext cx="5239968" cy="4231030"/>
          </a:xfrm>
          <a:prstGeom prst="rect">
            <a:avLst/>
          </a:prstGeom>
        </p:spPr>
      </p:pic>
      <p:sp>
        <p:nvSpPr>
          <p:cNvPr id="16" name="TextBox 15"/>
          <p:cNvSpPr txBox="1"/>
          <p:nvPr/>
        </p:nvSpPr>
        <p:spPr>
          <a:xfrm>
            <a:off x="2267744" y="4714548"/>
            <a:ext cx="6264696"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smtClean="0">
                <a:latin typeface="Times New Roman" charset="0"/>
                <a:ea typeface="Times New Roman" charset="0"/>
                <a:cs typeface="Times New Roman" charset="0"/>
              </a:rPr>
              <a:t>15: </a:t>
            </a:r>
            <a:r>
              <a:rPr lang="en-US" sz="1200" dirty="0" smtClean="0">
                <a:latin typeface="Times New Roman" charset="0"/>
                <a:ea typeface="Times New Roman" charset="0"/>
                <a:cs typeface="Times New Roman" charset="0"/>
              </a:rPr>
              <a:t>Simulator Architecture for Descent Guidance</a:t>
            </a:r>
            <a:endParaRPr lang="en-US" sz="1200" dirty="0">
              <a:latin typeface="Times New Roman" charset="0"/>
              <a:ea typeface="Times New Roman" charset="0"/>
              <a:cs typeface="Times New Roman" charset="0"/>
            </a:endParaRPr>
          </a:p>
        </p:txBody>
      </p:sp>
      <p:sp>
        <p:nvSpPr>
          <p:cNvPr id="2" name="Oval 1"/>
          <p:cNvSpPr/>
          <p:nvPr/>
        </p:nvSpPr>
        <p:spPr>
          <a:xfrm>
            <a:off x="5220072" y="1954238"/>
            <a:ext cx="864021" cy="745304"/>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084093" y="896536"/>
            <a:ext cx="1080195" cy="745304"/>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6173665" y="1658214"/>
            <a:ext cx="1440160" cy="1125080"/>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491880" y="2859088"/>
            <a:ext cx="1440160" cy="1125080"/>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879067" y="760194"/>
            <a:ext cx="1440160" cy="1125080"/>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91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animBg="1"/>
      <p:bldP spid="26" grpId="0" animBg="1"/>
      <p:bldP spid="27" grpId="0" animBg="1"/>
      <p:bldP spid="28"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62010" y="-136388"/>
            <a:ext cx="7090513" cy="71643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Structure Models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2022911" y="580046"/>
            <a:ext cx="6912768" cy="2153727"/>
          </a:xfrm>
          <a:prstGeom prst="rect">
            <a:avLst/>
          </a:prstGeom>
        </p:spPr>
      </p:pic>
      <p:pic>
        <p:nvPicPr>
          <p:cNvPr id="4" name="Picture 3"/>
          <p:cNvPicPr>
            <a:picLocks noChangeAspect="1"/>
          </p:cNvPicPr>
          <p:nvPr/>
        </p:nvPicPr>
        <p:blipFill>
          <a:blip r:embed="rId4"/>
          <a:stretch>
            <a:fillRect/>
          </a:stretch>
        </p:blipFill>
        <p:spPr>
          <a:xfrm>
            <a:off x="3032186" y="3519355"/>
            <a:ext cx="4818630" cy="1527570"/>
          </a:xfrm>
          <a:prstGeom prst="rect">
            <a:avLst/>
          </a:prstGeom>
        </p:spPr>
      </p:pic>
      <p:pic>
        <p:nvPicPr>
          <p:cNvPr id="5" name="Picture 4"/>
          <p:cNvPicPr>
            <a:picLocks noChangeAspect="1"/>
          </p:cNvPicPr>
          <p:nvPr/>
        </p:nvPicPr>
        <p:blipFill>
          <a:blip r:embed="rId5"/>
          <a:stretch>
            <a:fillRect/>
          </a:stretch>
        </p:blipFill>
        <p:spPr>
          <a:xfrm>
            <a:off x="3690383" y="454124"/>
            <a:ext cx="3433763" cy="2586038"/>
          </a:xfrm>
          <a:prstGeom prst="rect">
            <a:avLst/>
          </a:prstGeom>
        </p:spPr>
      </p:pic>
      <p:sp>
        <p:nvSpPr>
          <p:cNvPr id="15" name="TextBox 14"/>
          <p:cNvSpPr txBox="1"/>
          <p:nvPr/>
        </p:nvSpPr>
        <p:spPr>
          <a:xfrm>
            <a:off x="2072092" y="2670644"/>
            <a:ext cx="6814405"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smtClean="0">
                <a:latin typeface="Times New Roman" charset="0"/>
                <a:ea typeface="Times New Roman" charset="0"/>
                <a:cs typeface="Times New Roman" charset="0"/>
              </a:rPr>
              <a:t>16: </a:t>
            </a:r>
            <a:r>
              <a:rPr lang="en-US" sz="1200" dirty="0" smtClean="0">
                <a:latin typeface="Times New Roman" charset="0"/>
                <a:ea typeface="Times New Roman" charset="0"/>
                <a:cs typeface="Times New Roman" charset="0"/>
              </a:rPr>
              <a:t>Polyhedron asteroid models of </a:t>
            </a:r>
            <a:r>
              <a:rPr lang="en-US" sz="1200" dirty="0" err="1" smtClean="0">
                <a:latin typeface="Times New Roman" charset="0"/>
                <a:ea typeface="Times New Roman" charset="0"/>
                <a:cs typeface="Times New Roman" charset="0"/>
              </a:rPr>
              <a:t>Kleopatra</a:t>
            </a:r>
            <a:r>
              <a:rPr lang="en-US" sz="1200" dirty="0" smtClean="0">
                <a:latin typeface="Times New Roman" charset="0"/>
                <a:ea typeface="Times New Roman" charset="0"/>
                <a:cs typeface="Times New Roman" charset="0"/>
              </a:rPr>
              <a:t>, Itokawa and Comet 67P (left to right). (not to scale)</a:t>
            </a:r>
            <a:endParaRPr lang="en-US" sz="1200" dirty="0">
              <a:latin typeface="Times New Roman" charset="0"/>
              <a:ea typeface="Times New Roman" charset="0"/>
              <a:cs typeface="Times New Roman" charset="0"/>
            </a:endParaRPr>
          </a:p>
        </p:txBody>
      </p:sp>
      <p:sp>
        <p:nvSpPr>
          <p:cNvPr id="16" name="TextBox 15"/>
          <p:cNvSpPr txBox="1"/>
          <p:nvPr/>
        </p:nvSpPr>
        <p:spPr>
          <a:xfrm>
            <a:off x="2116868" y="3333948"/>
            <a:ext cx="6814405"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Table </a:t>
            </a:r>
            <a:r>
              <a:rPr lang="en-US" sz="1200" dirty="0" smtClean="0">
                <a:latin typeface="Times New Roman" charset="0"/>
                <a:ea typeface="Times New Roman" charset="0"/>
                <a:cs typeface="Times New Roman" charset="0"/>
              </a:rPr>
              <a:t>1: </a:t>
            </a:r>
            <a:r>
              <a:rPr lang="en-US" sz="1200" dirty="0">
                <a:latin typeface="Times New Roman" charset="0"/>
                <a:ea typeface="Times New Roman" charset="0"/>
                <a:cs typeface="Times New Roman" charset="0"/>
              </a:rPr>
              <a:t>Itokawa polyhedron files and their CPU time for </a:t>
            </a:r>
            <a:r>
              <a:rPr lang="en-US" sz="1200" dirty="0" smtClean="0">
                <a:latin typeface="Times New Roman" charset="0"/>
                <a:ea typeface="Times New Roman" charset="0"/>
                <a:cs typeface="Times New Roman" charset="0"/>
              </a:rPr>
              <a:t>computation</a:t>
            </a:r>
            <a:endParaRPr lang="en-US" sz="1200" dirty="0">
              <a:latin typeface="Times New Roman" charset="0"/>
              <a:ea typeface="Times New Roman" charset="0"/>
              <a:cs typeface="Times New Roman" charset="0"/>
            </a:endParaRPr>
          </a:p>
        </p:txBody>
      </p:sp>
      <p:sp>
        <p:nvSpPr>
          <p:cNvPr id="26" name="TextBox 25"/>
          <p:cNvSpPr txBox="1"/>
          <p:nvPr/>
        </p:nvSpPr>
        <p:spPr>
          <a:xfrm>
            <a:off x="1996505" y="2919180"/>
            <a:ext cx="6889991"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smtClean="0">
                <a:latin typeface="Times New Roman" charset="0"/>
                <a:ea typeface="Times New Roman" charset="0"/>
                <a:cs typeface="Times New Roman" charset="0"/>
              </a:rPr>
              <a:t>17: </a:t>
            </a:r>
            <a:r>
              <a:rPr lang="en-US" sz="1200" dirty="0">
                <a:latin typeface="Times New Roman" charset="0"/>
                <a:ea typeface="Times New Roman" charset="0"/>
                <a:cs typeface="Times New Roman" charset="0"/>
              </a:rPr>
              <a:t>Accuracy of computed polyhedron gravity compared to CPU computational time for 50 nodes and 10 iterations.</a:t>
            </a:r>
          </a:p>
        </p:txBody>
      </p:sp>
      <p:sp>
        <p:nvSpPr>
          <p:cNvPr id="3" name="Oval 2"/>
          <p:cNvSpPr/>
          <p:nvPr/>
        </p:nvSpPr>
        <p:spPr>
          <a:xfrm>
            <a:off x="3211020" y="3880700"/>
            <a:ext cx="4392488" cy="473994"/>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3" idx="0"/>
          </p:cNvCxnSpPr>
          <p:nvPr/>
        </p:nvCxnSpPr>
        <p:spPr>
          <a:xfrm flipH="1" flipV="1">
            <a:off x="4211960" y="2426099"/>
            <a:ext cx="1195304" cy="14546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500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2"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42"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strVal val="#ppt_x"/>
                                          </p:val>
                                        </p:tav>
                                        <p:tav tm="100000">
                                          <p:val>
                                            <p:strVal val="#ppt_x"/>
                                          </p:val>
                                        </p:tav>
                                      </p:tavLst>
                                    </p:anim>
                                    <p:anim calcmode="lin" valueType="num">
                                      <p:cBhvr>
                                        <p:cTn id="3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p:bldP spid="15" grpId="2"/>
      <p:bldP spid="16" grpId="0"/>
      <p:bldP spid="26" grpId="0"/>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0585" y="-172279"/>
            <a:ext cx="7090513" cy="857250"/>
          </a:xfrm>
        </p:spPr>
        <p:txBody>
          <a:bodyPr>
            <a:normAutofit/>
          </a:bodyPr>
          <a:lstStyle/>
          <a:p>
            <a:pPr algn="ctr"/>
            <a:r>
              <a:rPr lang="en-US"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Why </a:t>
            </a:r>
            <a:r>
              <a:rPr lang="en-US"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A</a:t>
            </a:r>
            <a:r>
              <a:rPr lang="en-US"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steroids</a:t>
            </a:r>
            <a:r>
              <a:rPr lang="en-US"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a:t>
            </a:r>
            <a:endParaRPr lang="en-US"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7"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8" name="Content Placeholder 2"/>
          <p:cNvSpPr txBox="1">
            <a:spLocks/>
          </p:cNvSpPr>
          <p:nvPr/>
        </p:nvSpPr>
        <p:spPr>
          <a:xfrm>
            <a:off x="123849" y="958688"/>
            <a:ext cx="1572981"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9"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0"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1"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2"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3"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481" y="1066340"/>
            <a:ext cx="3520682" cy="19478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1" name="Picture 30"/>
          <p:cNvPicPr>
            <a:picLocks noChangeAspect="1"/>
          </p:cNvPicPr>
          <p:nvPr/>
        </p:nvPicPr>
        <p:blipFill rotWithShape="1">
          <a:blip r:embed="rId4"/>
          <a:srcRect b="37611"/>
          <a:stretch/>
        </p:blipFill>
        <p:spPr>
          <a:xfrm>
            <a:off x="5505543" y="711150"/>
            <a:ext cx="3410879" cy="26582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2" name="Picture 31"/>
          <p:cNvPicPr>
            <a:picLocks noChangeAspect="1"/>
          </p:cNvPicPr>
          <p:nvPr/>
        </p:nvPicPr>
        <p:blipFill rotWithShape="1">
          <a:blip r:embed="rId5"/>
          <a:srcRect b="64874"/>
          <a:stretch/>
        </p:blipFill>
        <p:spPr>
          <a:xfrm>
            <a:off x="2752095" y="3506770"/>
            <a:ext cx="5224135" cy="1297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3"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11297589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62010" y="-136388"/>
            <a:ext cx="7090513" cy="716434"/>
          </a:xfrm>
          <a:prstGeom prst="rect">
            <a:avLst/>
          </a:prstGeom>
        </p:spPr>
        <p:txBody>
          <a:bodyPr vert="horz" lIns="91440" tIns="45720" rIns="91440" bIns="45720" rtlCol="0" anchor="ctr">
            <a:normAutofit fontScale="925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Additional Asteroid </a:t>
            </a:r>
            <a:r>
              <a:rPr lang="en-US" dirty="0" smtClean="0">
                <a:solidFill>
                  <a:schemeClr val="tx1">
                    <a:lumMod val="95000"/>
                    <a:lumOff val="5000"/>
                  </a:schemeClr>
                </a:solidFill>
                <a:latin typeface="Times New Roman" charset="0"/>
                <a:ea typeface="Times New Roman" charset="0"/>
                <a:cs typeface="Times New Roman" charset="0"/>
              </a:rPr>
              <a:t>Models for Mapping</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783462"/>
            <a:ext cx="6454414" cy="386550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832" y="841364"/>
            <a:ext cx="4997382" cy="3339648"/>
          </a:xfrm>
          <a:prstGeom prst="rect">
            <a:avLst/>
          </a:prstGeom>
        </p:spPr>
      </p:pic>
      <p:sp>
        <p:nvSpPr>
          <p:cNvPr id="14" name="TextBox 13"/>
          <p:cNvSpPr txBox="1"/>
          <p:nvPr/>
        </p:nvSpPr>
        <p:spPr>
          <a:xfrm>
            <a:off x="1862010" y="4621547"/>
            <a:ext cx="6889991"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17: A priori landmark map for </a:t>
            </a:r>
            <a:r>
              <a:rPr lang="en-US" sz="1200" dirty="0" err="1" smtClean="0">
                <a:latin typeface="Times New Roman" charset="0"/>
                <a:ea typeface="Times New Roman" charset="0"/>
                <a:cs typeface="Times New Roman" charset="0"/>
              </a:rPr>
              <a:t>Kleopatra</a:t>
            </a:r>
            <a:r>
              <a:rPr lang="en-US" sz="1200" dirty="0" smtClean="0">
                <a:latin typeface="Times New Roman" charset="0"/>
                <a:ea typeface="Times New Roman" charset="0"/>
                <a:cs typeface="Times New Roman" charset="0"/>
              </a:rPr>
              <a:t>. 2000 landmarks with varied number of landmarks per polyhedron.</a:t>
            </a:r>
            <a:endParaRPr lang="en-US" sz="1200" dirty="0">
              <a:latin typeface="Times New Roman" charset="0"/>
              <a:ea typeface="Times New Roman" charset="0"/>
              <a:cs typeface="Times New Roman" charset="0"/>
            </a:endParaRPr>
          </a:p>
        </p:txBody>
      </p:sp>
      <p:sp>
        <p:nvSpPr>
          <p:cNvPr id="15" name="TextBox 14"/>
          <p:cNvSpPr txBox="1"/>
          <p:nvPr/>
        </p:nvSpPr>
        <p:spPr>
          <a:xfrm>
            <a:off x="1962270" y="4187299"/>
            <a:ext cx="6889991"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18: Illumination model of </a:t>
            </a:r>
            <a:r>
              <a:rPr lang="en-US" sz="1200" dirty="0" err="1" smtClean="0">
                <a:latin typeface="Times New Roman" charset="0"/>
                <a:ea typeface="Times New Roman" charset="0"/>
                <a:cs typeface="Times New Roman" charset="0"/>
              </a:rPr>
              <a:t>Kleopatra</a:t>
            </a:r>
            <a:r>
              <a:rPr lang="en-US" sz="1200" dirty="0" smtClean="0">
                <a:latin typeface="Times New Roman" charset="0"/>
                <a:ea typeface="Times New Roman" charset="0"/>
                <a:cs typeface="Times New Roman" charset="0"/>
              </a:rPr>
              <a:t> based on ephemerides data and surface </a:t>
            </a:r>
            <a:r>
              <a:rPr lang="en-US" sz="1200" dirty="0" err="1" smtClean="0">
                <a:latin typeface="Times New Roman" charset="0"/>
                <a:ea typeface="Times New Roman" charset="0"/>
                <a:cs typeface="Times New Roman" charset="0"/>
              </a:rPr>
              <a:t>normals</a:t>
            </a:r>
            <a:r>
              <a:rPr lang="en-US" sz="1200" dirty="0" smtClean="0">
                <a:latin typeface="Times New Roman" charset="0"/>
                <a:ea typeface="Times New Roman" charset="0"/>
                <a:cs typeface="Times New Roman" charset="0"/>
              </a:rPr>
              <a:t>.</a:t>
            </a:r>
            <a:endParaRPr lang="en-US" sz="12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94352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42"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058305" y="-88900"/>
            <a:ext cx="7090513" cy="71643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 Structure Models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2915816" y="556508"/>
            <a:ext cx="5253169" cy="2131599"/>
          </a:xfrm>
          <a:prstGeom prst="rect">
            <a:avLst/>
          </a:prstGeom>
        </p:spPr>
      </p:pic>
      <p:pic>
        <p:nvPicPr>
          <p:cNvPr id="4" name="Picture 3"/>
          <p:cNvPicPr>
            <a:picLocks noChangeAspect="1"/>
          </p:cNvPicPr>
          <p:nvPr/>
        </p:nvPicPr>
        <p:blipFill>
          <a:blip r:embed="rId4"/>
          <a:stretch>
            <a:fillRect/>
          </a:stretch>
        </p:blipFill>
        <p:spPr>
          <a:xfrm>
            <a:off x="4325475" y="2615921"/>
            <a:ext cx="2374197" cy="2101059"/>
          </a:xfrm>
          <a:prstGeom prst="rect">
            <a:avLst/>
          </a:prstGeom>
        </p:spPr>
      </p:pic>
      <p:sp>
        <p:nvSpPr>
          <p:cNvPr id="15" name="TextBox 14"/>
          <p:cNvSpPr txBox="1"/>
          <p:nvPr/>
        </p:nvSpPr>
        <p:spPr>
          <a:xfrm>
            <a:off x="2269961" y="2464525"/>
            <a:ext cx="6889991"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19: </a:t>
            </a:r>
            <a:r>
              <a:rPr lang="en-US" sz="1200" smtClean="0">
                <a:latin typeface="Times New Roman" charset="0"/>
                <a:ea typeface="Times New Roman" charset="0"/>
                <a:cs typeface="Times New Roman" charset="0"/>
              </a:rPr>
              <a:t>Rosetta simplified polyhedron </a:t>
            </a:r>
            <a:r>
              <a:rPr lang="en-US" sz="1200" dirty="0" smtClean="0">
                <a:latin typeface="Times New Roman" charset="0"/>
                <a:ea typeface="Times New Roman" charset="0"/>
                <a:cs typeface="Times New Roman" charset="0"/>
              </a:rPr>
              <a:t>structure.</a:t>
            </a:r>
            <a:endParaRPr lang="en-US" sz="1200" dirty="0">
              <a:latin typeface="Times New Roman" charset="0"/>
              <a:ea typeface="Times New Roman" charset="0"/>
              <a:cs typeface="Times New Roman" charset="0"/>
            </a:endParaRPr>
          </a:p>
        </p:txBody>
      </p:sp>
      <p:sp>
        <p:nvSpPr>
          <p:cNvPr id="16" name="TextBox 15"/>
          <p:cNvSpPr txBox="1"/>
          <p:nvPr/>
        </p:nvSpPr>
        <p:spPr>
          <a:xfrm>
            <a:off x="4015504" y="4637543"/>
            <a:ext cx="3176113"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20: Rosetta with folded solar arrays </a:t>
            </a:r>
          </a:p>
          <a:p>
            <a:pPr algn="ctr"/>
            <a:r>
              <a:rPr lang="en-US" sz="1200" dirty="0" smtClean="0">
                <a:latin typeface="Times New Roman" charset="0"/>
                <a:ea typeface="Times New Roman" charset="0"/>
                <a:cs typeface="Times New Roman" charset="0"/>
              </a:rPr>
              <a:t>simplified polyhedron structure.</a:t>
            </a:r>
            <a:endParaRPr lang="en-US" sz="12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78599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63713" y="-96156"/>
            <a:ext cx="7090513" cy="71643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Gravity Models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842" y="958688"/>
            <a:ext cx="3456384" cy="287230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113" y="917505"/>
            <a:ext cx="3506021" cy="2954671"/>
          </a:xfrm>
          <a:prstGeom prst="rect">
            <a:avLst/>
          </a:prstGeom>
        </p:spPr>
      </p:pic>
      <p:sp>
        <p:nvSpPr>
          <p:cNvPr id="14" name="TextBox 13"/>
          <p:cNvSpPr txBox="1"/>
          <p:nvPr/>
        </p:nvSpPr>
        <p:spPr>
          <a:xfrm>
            <a:off x="2460814" y="3986930"/>
            <a:ext cx="5760640"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22: Polyhedral gravitational acceleration of </a:t>
            </a:r>
            <a:r>
              <a:rPr lang="en-US" sz="1200" dirty="0" err="1" smtClean="0">
                <a:latin typeface="Times New Roman" charset="0"/>
                <a:ea typeface="Times New Roman" charset="0"/>
                <a:cs typeface="Times New Roman" charset="0"/>
              </a:rPr>
              <a:t>Kleopatra</a:t>
            </a:r>
            <a:r>
              <a:rPr lang="en-US" sz="1200" dirty="0" smtClean="0">
                <a:latin typeface="Times New Roman" charset="0"/>
                <a:ea typeface="Times New Roman" charset="0"/>
                <a:cs typeface="Times New Roman" charset="0"/>
              </a:rPr>
              <a:t> till 20 </a:t>
            </a:r>
            <a:r>
              <a:rPr lang="en-US" sz="1200" dirty="0" err="1" smtClean="0">
                <a:latin typeface="Times New Roman" charset="0"/>
                <a:ea typeface="Times New Roman" charset="0"/>
                <a:cs typeface="Times New Roman" charset="0"/>
              </a:rPr>
              <a:t>kms</a:t>
            </a:r>
            <a:r>
              <a:rPr lang="en-US" sz="1200" dirty="0" smtClean="0">
                <a:latin typeface="Times New Roman" charset="0"/>
                <a:ea typeface="Times New Roman" charset="0"/>
                <a:cs typeface="Times New Roman" charset="0"/>
              </a:rPr>
              <a:t>.</a:t>
            </a:r>
            <a:endParaRPr lang="en-US" sz="1200" dirty="0">
              <a:latin typeface="Times New Roman" charset="0"/>
              <a:ea typeface="Times New Roman" charset="0"/>
              <a:cs typeface="Times New Roman" charset="0"/>
            </a:endParaRPr>
          </a:p>
        </p:txBody>
      </p:sp>
      <p:sp>
        <p:nvSpPr>
          <p:cNvPr id="2" name="Oval 1"/>
          <p:cNvSpPr/>
          <p:nvPr/>
        </p:nvSpPr>
        <p:spPr>
          <a:xfrm>
            <a:off x="4788024" y="958688"/>
            <a:ext cx="432048" cy="31050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715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rotWithShape="1">
          <a:blip r:embed="rId2"/>
          <a:srcRect l="2031" t="2036" r="49228" b="47524"/>
          <a:stretch/>
        </p:blipFill>
        <p:spPr>
          <a:xfrm>
            <a:off x="1896239" y="900215"/>
            <a:ext cx="3456460" cy="1582541"/>
          </a:xfrm>
          <a:prstGeom prst="rect">
            <a:avLst/>
          </a:prstGeom>
        </p:spPr>
      </p:pic>
      <p:sp>
        <p:nvSpPr>
          <p:cNvPr id="17" name="Title 1"/>
          <p:cNvSpPr txBox="1">
            <a:spLocks/>
          </p:cNvSpPr>
          <p:nvPr/>
        </p:nvSpPr>
        <p:spPr>
          <a:xfrm>
            <a:off x="1942646" y="23201"/>
            <a:ext cx="7090513" cy="716434"/>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Derived DQ </a:t>
            </a:r>
            <a:r>
              <a:rPr lang="en-US" dirty="0" smtClean="0">
                <a:solidFill>
                  <a:schemeClr val="tx1">
                    <a:lumMod val="95000"/>
                    <a:lumOff val="5000"/>
                  </a:schemeClr>
                </a:solidFill>
                <a:latin typeface="Times New Roman" charset="0"/>
                <a:ea typeface="Times New Roman" charset="0"/>
                <a:cs typeface="Times New Roman" charset="0"/>
              </a:rPr>
              <a:t>Kinematics and </a:t>
            </a:r>
            <a:r>
              <a:rPr lang="en-US" dirty="0" smtClean="0">
                <a:solidFill>
                  <a:schemeClr val="tx1">
                    <a:lumMod val="95000"/>
                    <a:lumOff val="5000"/>
                  </a:schemeClr>
                </a:solidFill>
                <a:latin typeface="Times New Roman" charset="0"/>
                <a:ea typeface="Times New Roman" charset="0"/>
                <a:cs typeface="Times New Roman" charset="0"/>
              </a:rPr>
              <a:t>Dynamics in Asteroid Rotating Frame (A) and SC Body </a:t>
            </a:r>
            <a:r>
              <a:rPr lang="en-US" dirty="0" err="1" smtClean="0">
                <a:solidFill>
                  <a:schemeClr val="tx1">
                    <a:lumMod val="95000"/>
                    <a:lumOff val="5000"/>
                  </a:schemeClr>
                </a:solidFill>
                <a:latin typeface="Times New Roman" charset="0"/>
                <a:ea typeface="Times New Roman" charset="0"/>
                <a:cs typeface="Times New Roman" charset="0"/>
              </a:rPr>
              <a:t>Centred</a:t>
            </a:r>
            <a:r>
              <a:rPr lang="en-US" dirty="0" smtClean="0">
                <a:solidFill>
                  <a:schemeClr val="tx1">
                    <a:lumMod val="95000"/>
                    <a:lumOff val="5000"/>
                  </a:schemeClr>
                </a:solidFill>
                <a:latin typeface="Times New Roman" charset="0"/>
                <a:ea typeface="Times New Roman" charset="0"/>
                <a:cs typeface="Times New Roman" charset="0"/>
              </a:rPr>
              <a:t> Frame (B)</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TextBox 13"/>
          <p:cNvSpPr txBox="1"/>
          <p:nvPr/>
        </p:nvSpPr>
        <p:spPr>
          <a:xfrm>
            <a:off x="2483843" y="4093404"/>
            <a:ext cx="5760640"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23: </a:t>
            </a:r>
            <a:r>
              <a:rPr lang="en-US" sz="1200" dirty="0">
                <a:latin typeface="Times New Roman" charset="0"/>
                <a:ea typeface="Times New Roman" charset="0"/>
                <a:cs typeface="Times New Roman" charset="0"/>
              </a:rPr>
              <a:t>Overlay of </a:t>
            </a:r>
            <a:r>
              <a:rPr lang="en-US" sz="1200" dirty="0" err="1" smtClean="0">
                <a:latin typeface="Times New Roman" charset="0"/>
                <a:ea typeface="Times New Roman" charset="0"/>
                <a:cs typeface="Times New Roman" charset="0"/>
              </a:rPr>
              <a:t>rA</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and </a:t>
            </a:r>
            <a:r>
              <a:rPr lang="en-US" sz="1200" dirty="0" err="1" smtClean="0">
                <a:latin typeface="Times New Roman" charset="0"/>
                <a:ea typeface="Times New Roman" charset="0"/>
                <a:cs typeface="Times New Roman" charset="0"/>
              </a:rPr>
              <a:t>rB</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from the Q and DQ integrator and the magnified images to view the error. The difference is within </a:t>
            </a:r>
            <a:r>
              <a:rPr lang="en-US" sz="1200" dirty="0" smtClean="0">
                <a:latin typeface="Times New Roman" charset="0"/>
                <a:ea typeface="Times New Roman" charset="0"/>
                <a:cs typeface="Times New Roman" charset="0"/>
              </a:rPr>
              <a:t>the range </a:t>
            </a:r>
            <a:r>
              <a:rPr lang="en-US" sz="1200" dirty="0">
                <a:latin typeface="Times New Roman" charset="0"/>
                <a:ea typeface="Times New Roman" charset="0"/>
                <a:cs typeface="Times New Roman" charset="0"/>
              </a:rPr>
              <a:t>of </a:t>
            </a:r>
            <a:r>
              <a:rPr lang="en-US" sz="1200" dirty="0" smtClean="0">
                <a:latin typeface="Times New Roman" charset="0"/>
                <a:ea typeface="Times New Roman" charset="0"/>
                <a:cs typeface="Times New Roman" charset="0"/>
              </a:rPr>
              <a:t>4E-5 </a:t>
            </a:r>
            <a:r>
              <a:rPr lang="en-US" sz="1200" dirty="0">
                <a:latin typeface="Times New Roman" charset="0"/>
                <a:ea typeface="Times New Roman" charset="0"/>
                <a:cs typeface="Times New Roman" charset="0"/>
              </a:rPr>
              <a:t>m</a:t>
            </a:r>
          </a:p>
        </p:txBody>
      </p:sp>
      <p:pic>
        <p:nvPicPr>
          <p:cNvPr id="15" name="Content Placeholder 1"/>
          <p:cNvPicPr>
            <a:picLocks noChangeAspect="1"/>
          </p:cNvPicPr>
          <p:nvPr/>
        </p:nvPicPr>
        <p:blipFill rotWithShape="1">
          <a:blip r:embed="rId2"/>
          <a:srcRect l="1869" t="59400" r="51259"/>
          <a:stretch/>
        </p:blipFill>
        <p:spPr>
          <a:xfrm>
            <a:off x="5546839" y="1040121"/>
            <a:ext cx="3323833" cy="127383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6" name="Content Placeholder 1"/>
          <p:cNvPicPr>
            <a:picLocks noChangeAspect="1"/>
          </p:cNvPicPr>
          <p:nvPr/>
        </p:nvPicPr>
        <p:blipFill rotWithShape="1">
          <a:blip r:embed="rId2"/>
          <a:srcRect l="53348" t="3842" b="47524"/>
          <a:stretch/>
        </p:blipFill>
        <p:spPr>
          <a:xfrm>
            <a:off x="1942646" y="2559863"/>
            <a:ext cx="3308237" cy="1525884"/>
          </a:xfrm>
          <a:prstGeom prst="rect">
            <a:avLst/>
          </a:prstGeom>
        </p:spPr>
      </p:pic>
      <p:pic>
        <p:nvPicPr>
          <p:cNvPr id="26" name="Content Placeholder 1"/>
          <p:cNvPicPr>
            <a:picLocks noChangeAspect="1"/>
          </p:cNvPicPr>
          <p:nvPr/>
        </p:nvPicPr>
        <p:blipFill rotWithShape="1">
          <a:blip r:embed="rId2"/>
          <a:srcRect l="53348" t="62315"/>
          <a:stretch/>
        </p:blipFill>
        <p:spPr>
          <a:xfrm>
            <a:off x="5561978" y="2614437"/>
            <a:ext cx="3368881" cy="120405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3" name="Oval 2"/>
          <p:cNvSpPr/>
          <p:nvPr/>
        </p:nvSpPr>
        <p:spPr>
          <a:xfrm>
            <a:off x="2699792" y="1380986"/>
            <a:ext cx="216024" cy="198702"/>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68254" y="2960401"/>
            <a:ext cx="216024" cy="198702"/>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a:stCxn id="3" idx="0"/>
          </p:cNvCxnSpPr>
          <p:nvPr/>
        </p:nvCxnSpPr>
        <p:spPr>
          <a:xfrm flipV="1">
            <a:off x="2807804" y="1040121"/>
            <a:ext cx="2754174" cy="340865"/>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7" idx="0"/>
          </p:cNvCxnSpPr>
          <p:nvPr/>
        </p:nvCxnSpPr>
        <p:spPr>
          <a:xfrm flipV="1">
            <a:off x="2876266" y="2622662"/>
            <a:ext cx="2685712" cy="3377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3" idx="4"/>
          </p:cNvCxnSpPr>
          <p:nvPr/>
        </p:nvCxnSpPr>
        <p:spPr>
          <a:xfrm>
            <a:off x="2807804" y="1579688"/>
            <a:ext cx="2754174" cy="734263"/>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27" idx="4"/>
          </p:cNvCxnSpPr>
          <p:nvPr/>
        </p:nvCxnSpPr>
        <p:spPr>
          <a:xfrm>
            <a:off x="2876266" y="3159103"/>
            <a:ext cx="2685712" cy="64114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04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1000"/>
                                        <p:tgtEl>
                                          <p:spTgt spid="14"/>
                                        </p:tgtEl>
                                      </p:cBhvr>
                                    </p:animEffect>
                                    <p:anim calcmode="lin" valueType="num">
                                      <p:cBhvr>
                                        <p:cTn id="10" dur="1000" fill="hold"/>
                                        <p:tgtEl>
                                          <p:spTgt spid="14"/>
                                        </p:tgtEl>
                                        <p:attrNameLst>
                                          <p:attrName>ppt_x</p:attrName>
                                        </p:attrNameLst>
                                      </p:cBhvr>
                                      <p:tavLst>
                                        <p:tav tm="0">
                                          <p:val>
                                            <p:strVal val="#ppt_x"/>
                                          </p:val>
                                        </p:tav>
                                        <p:tav tm="100000">
                                          <p:val>
                                            <p:strVal val="#ppt_x"/>
                                          </p:val>
                                        </p:tav>
                                      </p:tavLst>
                                    </p:anim>
                                    <p:anim calcmode="lin" valueType="num">
                                      <p:cBhvr>
                                        <p:cTn id="1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animBg="1"/>
      <p:bldP spid="2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547664" y="1858963"/>
            <a:ext cx="7090513" cy="857250"/>
          </a:xfrm>
        </p:spPr>
        <p:txBody>
          <a:bodyPr>
            <a:normAutofit fontScale="90000"/>
          </a:bodyPr>
          <a:lstStyle/>
          <a:p>
            <a:pPr algn="ctr"/>
            <a:r>
              <a:rPr lang="en-US" sz="4000" dirty="0" smtClean="0">
                <a:latin typeface="Times New Roman" charset="0"/>
                <a:ea typeface="Times New Roman" charset="0"/>
                <a:cs typeface="Times New Roman" charset="0"/>
              </a:rPr>
              <a:t>Simulator Verification: Dynamic </a:t>
            </a:r>
            <a:r>
              <a:rPr lang="en-US" sz="4000" dirty="0" err="1" smtClean="0">
                <a:latin typeface="Times New Roman" charset="0"/>
                <a:ea typeface="Times New Roman" charset="0"/>
                <a:cs typeface="Times New Roman" charset="0"/>
              </a:rPr>
              <a:t>SCvx</a:t>
            </a:r>
            <a:r>
              <a:rPr lang="en-US" sz="4000" dirty="0" smtClean="0">
                <a:latin typeface="Times New Roman" charset="0"/>
                <a:ea typeface="Times New Roman" charset="0"/>
                <a:cs typeface="Times New Roman" charset="0"/>
              </a:rPr>
              <a:t> Algorithm</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602065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45537" y="-176794"/>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1945537" y="1023360"/>
            <a:ext cx="4420169" cy="3586412"/>
          </a:xfrm>
          <a:prstGeom prst="rect">
            <a:avLst/>
          </a:prstGeom>
        </p:spPr>
      </p:pic>
      <p:pic>
        <p:nvPicPr>
          <p:cNvPr id="4" name="Picture 3"/>
          <p:cNvPicPr>
            <a:picLocks noChangeAspect="1"/>
          </p:cNvPicPr>
          <p:nvPr/>
        </p:nvPicPr>
        <p:blipFill>
          <a:blip r:embed="rId4"/>
          <a:stretch>
            <a:fillRect/>
          </a:stretch>
        </p:blipFill>
        <p:spPr>
          <a:xfrm>
            <a:off x="6588224" y="1212004"/>
            <a:ext cx="1866266" cy="1847026"/>
          </a:xfrm>
          <a:prstGeom prst="rect">
            <a:avLst/>
          </a:prstGeom>
        </p:spPr>
      </p:pic>
      <p:pic>
        <p:nvPicPr>
          <p:cNvPr id="6" name="Picture 5"/>
          <p:cNvPicPr>
            <a:picLocks noChangeAspect="1"/>
          </p:cNvPicPr>
          <p:nvPr/>
        </p:nvPicPr>
        <p:blipFill>
          <a:blip r:embed="rId5"/>
          <a:stretch>
            <a:fillRect/>
          </a:stretch>
        </p:blipFill>
        <p:spPr>
          <a:xfrm>
            <a:off x="6699024" y="3031529"/>
            <a:ext cx="2049718" cy="1884356"/>
          </a:xfrm>
          <a:prstGeom prst="rect">
            <a:avLst/>
          </a:prstGeom>
        </p:spPr>
      </p:pic>
      <p:sp>
        <p:nvSpPr>
          <p:cNvPr id="15" name="TextBox 14"/>
          <p:cNvSpPr txBox="1"/>
          <p:nvPr/>
        </p:nvSpPr>
        <p:spPr>
          <a:xfrm>
            <a:off x="1963243" y="4557912"/>
            <a:ext cx="4402463"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24: </a:t>
            </a:r>
            <a:r>
              <a:rPr lang="en-US" sz="1200" dirty="0">
                <a:latin typeface="Times New Roman" charset="0"/>
                <a:ea typeface="Times New Roman" charset="0"/>
                <a:cs typeface="Times New Roman" charset="0"/>
              </a:rPr>
              <a:t>Trajectory convergence with </a:t>
            </a:r>
            <a:r>
              <a:rPr lang="en-US" sz="1200" dirty="0" smtClean="0">
                <a:latin typeface="Times New Roman" charset="0"/>
                <a:ea typeface="Times New Roman" charset="0"/>
                <a:cs typeface="Times New Roman" charset="0"/>
              </a:rPr>
              <a:t>dynamic </a:t>
            </a:r>
            <a:r>
              <a:rPr lang="en-US" sz="1200" dirty="0" err="1" smtClean="0">
                <a:latin typeface="Times New Roman" charset="0"/>
                <a:ea typeface="Times New Roman" charset="0"/>
                <a:cs typeface="Times New Roman" charset="0"/>
              </a:rPr>
              <a:t>SCvx</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CQ algorithm for </a:t>
            </a:r>
            <a:r>
              <a:rPr lang="en-US" sz="1200" dirty="0" err="1">
                <a:latin typeface="Times New Roman" charset="0"/>
                <a:ea typeface="Times New Roman" charset="0"/>
                <a:cs typeface="Times New Roman" charset="0"/>
              </a:rPr>
              <a:t>Szmuk</a:t>
            </a:r>
            <a:r>
              <a:rPr lang="en-US" sz="1200" dirty="0">
                <a:latin typeface="Times New Roman" charset="0"/>
                <a:ea typeface="Times New Roman" charset="0"/>
                <a:cs typeface="Times New Roman" charset="0"/>
              </a:rPr>
              <a:t> et al. (2017) test case.</a:t>
            </a:r>
          </a:p>
        </p:txBody>
      </p:sp>
      <p:sp>
        <p:nvSpPr>
          <p:cNvPr id="3" name="Oval 2"/>
          <p:cNvSpPr/>
          <p:nvPr/>
        </p:nvSpPr>
        <p:spPr>
          <a:xfrm>
            <a:off x="1963243" y="4299942"/>
            <a:ext cx="376509" cy="30983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a:off x="4283968" y="2571750"/>
            <a:ext cx="1512168" cy="45977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6965565" y="2427875"/>
            <a:ext cx="1516635" cy="390222"/>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160223" y="4362801"/>
            <a:ext cx="1516635" cy="390222"/>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78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6" grpId="0" animBg="1"/>
      <p:bldP spid="2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473014" y="-212502"/>
            <a:ext cx="7776864"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16" name="Picture 15"/>
          <p:cNvPicPr>
            <a:picLocks noChangeAspect="1"/>
          </p:cNvPicPr>
          <p:nvPr/>
        </p:nvPicPr>
        <p:blipFill>
          <a:blip r:embed="rId3"/>
          <a:stretch>
            <a:fillRect/>
          </a:stretch>
        </p:blipFill>
        <p:spPr>
          <a:xfrm>
            <a:off x="2488362" y="1254576"/>
            <a:ext cx="5967476" cy="1911422"/>
          </a:xfrm>
          <a:prstGeom prst="rect">
            <a:avLst/>
          </a:prstGeom>
        </p:spPr>
      </p:pic>
      <p:pic>
        <p:nvPicPr>
          <p:cNvPr id="26" name="Picture 25"/>
          <p:cNvPicPr>
            <a:picLocks noChangeAspect="1"/>
          </p:cNvPicPr>
          <p:nvPr/>
        </p:nvPicPr>
        <p:blipFill>
          <a:blip r:embed="rId4"/>
          <a:stretch>
            <a:fillRect/>
          </a:stretch>
        </p:blipFill>
        <p:spPr>
          <a:xfrm>
            <a:off x="2488363" y="3203788"/>
            <a:ext cx="6044078" cy="1935008"/>
          </a:xfrm>
          <a:prstGeom prst="rect">
            <a:avLst/>
          </a:prstGeom>
        </p:spPr>
      </p:pic>
      <p:sp>
        <p:nvSpPr>
          <p:cNvPr id="2" name="Oval 1"/>
          <p:cNvSpPr/>
          <p:nvPr/>
        </p:nvSpPr>
        <p:spPr>
          <a:xfrm flipH="1">
            <a:off x="4914038" y="2007399"/>
            <a:ext cx="1116124" cy="405776"/>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flipH="1">
            <a:off x="4644008" y="3513045"/>
            <a:ext cx="1116124" cy="405776"/>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06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8" grpId="0" animBg="1"/>
      <p:bldP spid="2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473014" y="-212502"/>
            <a:ext cx="7776864"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2689262" y="1055629"/>
            <a:ext cx="5472608" cy="1271714"/>
          </a:xfrm>
          <a:prstGeom prst="rect">
            <a:avLst/>
          </a:prstGeom>
        </p:spPr>
      </p:pic>
      <p:pic>
        <p:nvPicPr>
          <p:cNvPr id="5" name="Picture 4"/>
          <p:cNvPicPr>
            <a:picLocks noChangeAspect="1"/>
          </p:cNvPicPr>
          <p:nvPr/>
        </p:nvPicPr>
        <p:blipFill>
          <a:blip r:embed="rId4"/>
          <a:stretch>
            <a:fillRect/>
          </a:stretch>
        </p:blipFill>
        <p:spPr>
          <a:xfrm>
            <a:off x="2541582" y="2400420"/>
            <a:ext cx="5620288" cy="1279484"/>
          </a:xfrm>
          <a:prstGeom prst="rect">
            <a:avLst/>
          </a:prstGeom>
        </p:spPr>
      </p:pic>
      <p:pic>
        <p:nvPicPr>
          <p:cNvPr id="15" name="Picture 14"/>
          <p:cNvPicPr>
            <a:picLocks noChangeAspect="1"/>
          </p:cNvPicPr>
          <p:nvPr/>
        </p:nvPicPr>
        <p:blipFill>
          <a:blip r:embed="rId5"/>
          <a:stretch>
            <a:fillRect/>
          </a:stretch>
        </p:blipFill>
        <p:spPr>
          <a:xfrm>
            <a:off x="2548657" y="3735566"/>
            <a:ext cx="5631011" cy="1337044"/>
          </a:xfrm>
          <a:prstGeom prst="rect">
            <a:avLst/>
          </a:prstGeom>
        </p:spPr>
      </p:pic>
    </p:spTree>
    <p:extLst>
      <p:ext uri="{BB962C8B-B14F-4D97-AF65-F5344CB8AC3E}">
        <p14:creationId xmlns:p14="http://schemas.microsoft.com/office/powerpoint/2010/main" val="278080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547664" y="-198370"/>
            <a:ext cx="7776864"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5" name="Picture 4"/>
          <p:cNvPicPr>
            <a:picLocks noChangeAspect="1"/>
          </p:cNvPicPr>
          <p:nvPr/>
        </p:nvPicPr>
        <p:blipFill>
          <a:blip r:embed="rId3"/>
          <a:stretch>
            <a:fillRect/>
          </a:stretch>
        </p:blipFill>
        <p:spPr>
          <a:xfrm>
            <a:off x="1979712" y="1380986"/>
            <a:ext cx="3389506" cy="2630924"/>
          </a:xfrm>
          <a:prstGeom prst="rect">
            <a:avLst/>
          </a:prstGeom>
        </p:spPr>
      </p:pic>
      <p:pic>
        <p:nvPicPr>
          <p:cNvPr id="6" name="Picture 5"/>
          <p:cNvPicPr>
            <a:picLocks noChangeAspect="1"/>
          </p:cNvPicPr>
          <p:nvPr/>
        </p:nvPicPr>
        <p:blipFill>
          <a:blip r:embed="rId4"/>
          <a:stretch>
            <a:fillRect/>
          </a:stretch>
        </p:blipFill>
        <p:spPr>
          <a:xfrm>
            <a:off x="5646831" y="1636800"/>
            <a:ext cx="2876627" cy="2375110"/>
          </a:xfrm>
          <a:prstGeom prst="rect">
            <a:avLst/>
          </a:prstGeom>
        </p:spPr>
      </p:pic>
      <p:sp>
        <p:nvSpPr>
          <p:cNvPr id="14" name="TextBox 13"/>
          <p:cNvSpPr txBox="1"/>
          <p:nvPr/>
        </p:nvSpPr>
        <p:spPr>
          <a:xfrm>
            <a:off x="2483843" y="4093404"/>
            <a:ext cx="5760640"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25: </a:t>
            </a:r>
            <a:r>
              <a:rPr lang="en-US" sz="1200" dirty="0">
                <a:latin typeface="Times New Roman" charset="0"/>
                <a:ea typeface="Times New Roman" charset="0"/>
                <a:cs typeface="Times New Roman" charset="0"/>
              </a:rPr>
              <a:t>Comparison of RK4 integrator with </a:t>
            </a:r>
            <a:r>
              <a:rPr lang="en-US" sz="1200" dirty="0" smtClean="0">
                <a:latin typeface="Times New Roman" charset="0"/>
                <a:ea typeface="Times New Roman" charset="0"/>
                <a:cs typeface="Times New Roman" charset="0"/>
              </a:rPr>
              <a:t>dynamic </a:t>
            </a:r>
            <a:r>
              <a:rPr lang="en-US" sz="1200" dirty="0" err="1" smtClean="0">
                <a:latin typeface="Times New Roman" charset="0"/>
                <a:ea typeface="Times New Roman" charset="0"/>
                <a:cs typeface="Times New Roman" charset="0"/>
              </a:rPr>
              <a:t>SCvx</a:t>
            </a:r>
            <a:r>
              <a:rPr lang="en-US" sz="1200" dirty="0" smtClean="0">
                <a:latin typeface="Times New Roman" charset="0"/>
                <a:ea typeface="Times New Roman" charset="0"/>
                <a:cs typeface="Times New Roman" charset="0"/>
              </a:rPr>
              <a:t> algorithm results.</a:t>
            </a:r>
            <a:endParaRPr lang="en-US" sz="1200" dirty="0">
              <a:latin typeface="Times New Roman" charset="0"/>
              <a:ea typeface="Times New Roman" charset="0"/>
              <a:cs typeface="Times New Roman" charset="0"/>
            </a:endParaRPr>
          </a:p>
        </p:txBody>
      </p:sp>
      <p:sp>
        <p:nvSpPr>
          <p:cNvPr id="2" name="Oval 1"/>
          <p:cNvSpPr/>
          <p:nvPr/>
        </p:nvSpPr>
        <p:spPr>
          <a:xfrm>
            <a:off x="5868144" y="1579688"/>
            <a:ext cx="504056" cy="534096"/>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011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547664" y="1858963"/>
            <a:ext cx="7090513" cy="857250"/>
          </a:xfrm>
        </p:spPr>
        <p:txBody>
          <a:bodyPr>
            <a:normAutofit fontScale="90000"/>
          </a:bodyPr>
          <a:lstStyle/>
          <a:p>
            <a:pPr algn="ctr"/>
            <a:r>
              <a:rPr lang="en-US" sz="4000" dirty="0" smtClean="0">
                <a:latin typeface="Times New Roman" charset="0"/>
                <a:ea typeface="Times New Roman" charset="0"/>
                <a:cs typeface="Times New Roman" charset="0"/>
              </a:rPr>
              <a:t>Simulator Verification: </a:t>
            </a:r>
            <a:r>
              <a:rPr lang="en-US" sz="4000" dirty="0">
                <a:latin typeface="Times New Roman" charset="0"/>
                <a:ea typeface="Times New Roman" charset="0"/>
                <a:cs typeface="Times New Roman" charset="0"/>
              </a:rPr>
              <a:t>Dynamic </a:t>
            </a:r>
            <a:r>
              <a:rPr lang="en-US" sz="4000" dirty="0" err="1">
                <a:latin typeface="Times New Roman" charset="0"/>
                <a:ea typeface="Times New Roman" charset="0"/>
                <a:cs typeface="Times New Roman" charset="0"/>
              </a:rPr>
              <a:t>SCvx</a:t>
            </a:r>
            <a:r>
              <a:rPr lang="en-US" sz="4000" dirty="0">
                <a:latin typeface="Times New Roman" charset="0"/>
                <a:ea typeface="Times New Roman" charset="0"/>
                <a:cs typeface="Times New Roman" charset="0"/>
              </a:rPr>
              <a:t> </a:t>
            </a:r>
            <a:r>
              <a:rPr lang="en-US" sz="4000" dirty="0" smtClean="0">
                <a:latin typeface="Times New Roman" charset="0"/>
                <a:ea typeface="Times New Roman" charset="0"/>
                <a:cs typeface="Times New Roman" charset="0"/>
              </a:rPr>
              <a:t>Algorithm with Dual Quaternions</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839995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3695" y="-160337"/>
            <a:ext cx="7090513" cy="857250"/>
          </a:xfrm>
        </p:spPr>
        <p:txBody>
          <a:bodyPr/>
          <a:lstStyle/>
          <a:p>
            <a:pPr algn="ctr"/>
            <a:r>
              <a:rPr lang="en-US"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Recent Missions</a:t>
            </a:r>
            <a:endParaRPr lang="en-US"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15" name="Content Placeholder 2"/>
          <p:cNvSpPr txBox="1">
            <a:spLocks/>
          </p:cNvSpPr>
          <p:nvPr/>
        </p:nvSpPr>
        <p:spPr>
          <a:xfrm>
            <a:off x="2464089" y="528292"/>
            <a:ext cx="2369679" cy="49663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smtClean="0">
                <a:latin typeface="Times New Roman" panose="02020603050405020304" pitchFamily="18" charset="0"/>
                <a:cs typeface="Times New Roman" panose="02020603050405020304" pitchFamily="18" charset="0"/>
              </a:rPr>
              <a:t>OSIRIS-</a:t>
            </a:r>
            <a:r>
              <a:rPr lang="en-US" dirty="0" err="1" smtClean="0">
                <a:latin typeface="Times New Roman" panose="02020603050405020304" pitchFamily="18" charset="0"/>
                <a:cs typeface="Times New Roman" panose="02020603050405020304" pitchFamily="18" charset="0"/>
              </a:rPr>
              <a:t>REx</a:t>
            </a:r>
            <a:endParaRPr lang="en-US" dirty="0">
              <a:latin typeface="Times New Roman" panose="02020603050405020304" pitchFamily="18" charset="0"/>
              <a:cs typeface="Times New Roman" panose="02020603050405020304" pitchFamily="18" charset="0"/>
            </a:endParaRPr>
          </a:p>
        </p:txBody>
      </p:sp>
      <p:pic>
        <p:nvPicPr>
          <p:cNvPr id="27" name="Picture 26"/>
          <p:cNvPicPr>
            <a:picLocks noChangeAspect="1"/>
          </p:cNvPicPr>
          <p:nvPr/>
        </p:nvPicPr>
        <p:blipFill rotWithShape="1">
          <a:blip r:embed="rId3"/>
          <a:srcRect t="1768" b="28389"/>
          <a:stretch/>
        </p:blipFill>
        <p:spPr>
          <a:xfrm>
            <a:off x="1940279" y="958688"/>
            <a:ext cx="3430468" cy="16172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2" name="Content Placeholder 2"/>
          <p:cNvSpPr txBox="1">
            <a:spLocks/>
          </p:cNvSpPr>
          <p:nvPr/>
        </p:nvSpPr>
        <p:spPr>
          <a:xfrm>
            <a:off x="6115802" y="1161081"/>
            <a:ext cx="2369679" cy="49663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err="1" smtClean="0">
                <a:latin typeface="Times New Roman" panose="02020603050405020304" pitchFamily="18" charset="0"/>
                <a:cs typeface="Times New Roman" panose="02020603050405020304" pitchFamily="18" charset="0"/>
              </a:rPr>
              <a:t>Hayabusa</a:t>
            </a:r>
            <a:r>
              <a:rPr lang="en-US" dirty="0" smtClean="0">
                <a:latin typeface="Times New Roman" panose="02020603050405020304" pitchFamily="18" charset="0"/>
                <a:cs typeface="Times New Roman" panose="02020603050405020304" pitchFamily="18" charset="0"/>
              </a:rPr>
              <a:t> 2</a:t>
            </a:r>
            <a:endParaRPr lang="en-US" dirty="0">
              <a:latin typeface="Times New Roman" panose="02020603050405020304" pitchFamily="18" charset="0"/>
              <a:cs typeface="Times New Roman" panose="02020603050405020304" pitchFamily="18" charset="0"/>
            </a:endParaRPr>
          </a:p>
        </p:txBody>
      </p:sp>
      <p:pic>
        <p:nvPicPr>
          <p:cNvPr id="29" name="Picture 28"/>
          <p:cNvPicPr>
            <a:picLocks noChangeAspect="1"/>
          </p:cNvPicPr>
          <p:nvPr/>
        </p:nvPicPr>
        <p:blipFill rotWithShape="1">
          <a:blip r:embed="rId4"/>
          <a:srcRect b="39106"/>
          <a:stretch/>
        </p:blipFill>
        <p:spPr>
          <a:xfrm>
            <a:off x="5612446" y="1657718"/>
            <a:ext cx="3376392" cy="24784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8" name="Content Placeholder 2"/>
          <p:cNvSpPr txBox="1">
            <a:spLocks/>
          </p:cNvSpPr>
          <p:nvPr/>
        </p:nvSpPr>
        <p:spPr>
          <a:xfrm>
            <a:off x="2457080" y="2575944"/>
            <a:ext cx="2369679" cy="49663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smtClean="0">
                <a:latin typeface="Times New Roman" panose="02020603050405020304" pitchFamily="18" charset="0"/>
                <a:cs typeface="Times New Roman" panose="02020603050405020304" pitchFamily="18" charset="0"/>
              </a:rPr>
              <a:t>Rosetta</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5"/>
          <a:srcRect t="1" b="43759"/>
          <a:stretch/>
        </p:blipFill>
        <p:spPr>
          <a:xfrm>
            <a:off x="2257291" y="3022876"/>
            <a:ext cx="2769259" cy="19644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5" name="Content Placeholder 2"/>
          <p:cNvSpPr txBox="1">
            <a:spLocks/>
          </p:cNvSpPr>
          <p:nvPr/>
        </p:nvSpPr>
        <p:spPr>
          <a:xfrm>
            <a:off x="123849" y="958688"/>
            <a:ext cx="1572981"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Introduction</a:t>
            </a:r>
          </a:p>
        </p:txBody>
      </p:sp>
      <p:sp>
        <p:nvSpPr>
          <p:cNvPr id="36"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7"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8"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9"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40"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41"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2936454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7"/>
                                        </p:tgtEl>
                                        <p:attrNameLst>
                                          <p:attrName>style.visibility</p:attrName>
                                        </p:attrNameLst>
                                      </p:cBhvr>
                                      <p:to>
                                        <p:strVal val="visible"/>
                                      </p:to>
                                    </p:set>
                                    <p:anim calcmode="lin" valueType="num">
                                      <p:cBhvr additive="base">
                                        <p:cTn id="9" dur="500" fill="hold"/>
                                        <p:tgtEl>
                                          <p:spTgt spid="27"/>
                                        </p:tgtEl>
                                        <p:attrNameLst>
                                          <p:attrName>ppt_x</p:attrName>
                                        </p:attrNameLst>
                                      </p:cBhvr>
                                      <p:tavLst>
                                        <p:tav tm="0">
                                          <p:val>
                                            <p:strVal val="#ppt_x"/>
                                          </p:val>
                                        </p:tav>
                                        <p:tav tm="100000">
                                          <p:val>
                                            <p:strVal val="#ppt_x"/>
                                          </p:val>
                                        </p:tav>
                                      </p:tavLst>
                                    </p:anim>
                                    <p:anim calcmode="lin" valueType="num">
                                      <p:cBhvr additive="base">
                                        <p:cTn id="10" dur="500" fill="hold"/>
                                        <p:tgtEl>
                                          <p:spTgt spid="27"/>
                                        </p:tgtEl>
                                        <p:attrNameLst>
                                          <p:attrName>ppt_y</p:attrName>
                                        </p:attrNameLst>
                                      </p:cBhvr>
                                      <p:tavLst>
                                        <p:tav tm="0">
                                          <p:val>
                                            <p:strVal val="1+#ppt_h/2"/>
                                          </p:val>
                                        </p:tav>
                                        <p:tav tm="100000">
                                          <p:val>
                                            <p:strVal val="#ppt_y"/>
                                          </p:val>
                                        </p:tav>
                                      </p:tavLst>
                                    </p:anim>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2" presetClass="entr" presetSubtype="4"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18906" y="-170432"/>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 DQs)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3347864" y="1052915"/>
            <a:ext cx="4392488" cy="3527301"/>
          </a:xfrm>
          <a:prstGeom prst="rect">
            <a:avLst/>
          </a:prstGeom>
        </p:spPr>
      </p:pic>
      <p:sp>
        <p:nvSpPr>
          <p:cNvPr id="14" name="TextBox 13"/>
          <p:cNvSpPr txBox="1"/>
          <p:nvPr/>
        </p:nvSpPr>
        <p:spPr>
          <a:xfrm>
            <a:off x="2007395" y="4557912"/>
            <a:ext cx="6713534"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26: </a:t>
            </a:r>
            <a:r>
              <a:rPr lang="en-US" sz="1200" dirty="0">
                <a:latin typeface="Times New Roman" charset="0"/>
                <a:ea typeface="Times New Roman" charset="0"/>
                <a:cs typeface="Times New Roman" charset="0"/>
              </a:rPr>
              <a:t>Trajectory </a:t>
            </a:r>
            <a:r>
              <a:rPr lang="en-US" sz="1200" dirty="0" smtClean="0">
                <a:latin typeface="Times New Roman" charset="0"/>
                <a:ea typeface="Times New Roman" charset="0"/>
                <a:cs typeface="Times New Roman" charset="0"/>
              </a:rPr>
              <a:t>(10th </a:t>
            </a:r>
            <a:r>
              <a:rPr lang="en-US" sz="1200" dirty="0">
                <a:latin typeface="Times New Roman" charset="0"/>
                <a:ea typeface="Times New Roman" charset="0"/>
                <a:cs typeface="Times New Roman" charset="0"/>
              </a:rPr>
              <a:t>iteration) comparison between </a:t>
            </a:r>
            <a:r>
              <a:rPr lang="en-US" sz="1200" dirty="0" smtClean="0">
                <a:latin typeface="Times New Roman" charset="0"/>
                <a:ea typeface="Times New Roman" charset="0"/>
                <a:cs typeface="Times New Roman" charset="0"/>
              </a:rPr>
              <a:t>dynamic </a:t>
            </a:r>
            <a:r>
              <a:rPr lang="en-US" sz="1200" dirty="0" err="1" smtClean="0">
                <a:latin typeface="Times New Roman" charset="0"/>
                <a:ea typeface="Times New Roman" charset="0"/>
                <a:cs typeface="Times New Roman" charset="0"/>
              </a:rPr>
              <a:t>SCvx</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DQ </a:t>
            </a:r>
            <a:r>
              <a:rPr lang="en-US" sz="1200" dirty="0" smtClean="0">
                <a:latin typeface="Times New Roman" charset="0"/>
                <a:ea typeface="Times New Roman" charset="0"/>
                <a:cs typeface="Times New Roman" charset="0"/>
              </a:rPr>
              <a:t>algorithm and </a:t>
            </a:r>
            <a:r>
              <a:rPr lang="en-US" sz="1200" dirty="0">
                <a:latin typeface="Times New Roman" charset="0"/>
                <a:ea typeface="Times New Roman" charset="0"/>
                <a:cs typeface="Times New Roman" charset="0"/>
              </a:rPr>
              <a:t>the </a:t>
            </a:r>
            <a:r>
              <a:rPr lang="en-US" sz="1200" dirty="0" err="1">
                <a:latin typeface="Times New Roman" charset="0"/>
                <a:ea typeface="Times New Roman" charset="0"/>
                <a:cs typeface="Times New Roman" charset="0"/>
              </a:rPr>
              <a:t>SCvx</a:t>
            </a:r>
            <a:r>
              <a:rPr lang="en-US" sz="1200" dirty="0">
                <a:latin typeface="Times New Roman" charset="0"/>
                <a:ea typeface="Times New Roman" charset="0"/>
                <a:cs typeface="Times New Roman" charset="0"/>
              </a:rPr>
              <a:t> dynamic CQ </a:t>
            </a:r>
            <a:r>
              <a:rPr lang="en-US" sz="1200" dirty="0" smtClean="0">
                <a:latin typeface="Times New Roman" charset="0"/>
                <a:ea typeface="Times New Roman" charset="0"/>
                <a:cs typeface="Times New Roman" charset="0"/>
              </a:rPr>
              <a:t>algorithm for</a:t>
            </a:r>
            <a:r>
              <a:rPr lang="en-US" sz="1200" dirty="0">
                <a:latin typeface="Times New Roman" charset="0"/>
                <a:ea typeface="Times New Roman" charset="0"/>
                <a:cs typeface="Times New Roman" charset="0"/>
              </a:rPr>
              <a:t> </a:t>
            </a:r>
            <a:r>
              <a:rPr lang="en-US" sz="1200" dirty="0" err="1" smtClean="0">
                <a:latin typeface="Times New Roman" charset="0"/>
                <a:ea typeface="Times New Roman" charset="0"/>
                <a:cs typeface="Times New Roman" charset="0"/>
              </a:rPr>
              <a:t>Szmuk</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et al. (2017) test case with glide slope constraint switched off.</a:t>
            </a:r>
          </a:p>
        </p:txBody>
      </p:sp>
      <p:sp>
        <p:nvSpPr>
          <p:cNvPr id="15" name="Oval 14"/>
          <p:cNvSpPr/>
          <p:nvPr/>
        </p:nvSpPr>
        <p:spPr>
          <a:xfrm>
            <a:off x="3527290" y="2859088"/>
            <a:ext cx="540654" cy="374654"/>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444208" y="2460546"/>
            <a:ext cx="540654" cy="374654"/>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252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07704" y="-170824"/>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 DQs)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6" name="Content Placeholder 2"/>
          <p:cNvSpPr>
            <a:spLocks noGrp="1"/>
          </p:cNvSpPr>
          <p:nvPr>
            <p:ph idx="1"/>
          </p:nvPr>
        </p:nvSpPr>
        <p:spPr>
          <a:xfrm>
            <a:off x="2512914" y="1656354"/>
            <a:ext cx="6456813" cy="2320424"/>
          </a:xfrm>
        </p:spPr>
        <p:txBody>
          <a:bodyPr>
            <a:normAutofit lnSpcReduction="10000"/>
          </a:bodyPr>
          <a:lstStyle/>
          <a:p>
            <a:r>
              <a:rPr lang="en-US" sz="2000" dirty="0" smtClean="0">
                <a:latin typeface="Times New Roman" charset="0"/>
                <a:ea typeface="Times New Roman" charset="0"/>
                <a:cs typeface="Times New Roman" charset="0"/>
              </a:rPr>
              <a:t>Propellant consumption is reduced in the range of 10E-2</a:t>
            </a:r>
          </a:p>
          <a:p>
            <a:r>
              <a:rPr lang="en-US" sz="2000" dirty="0" smtClean="0">
                <a:latin typeface="Times New Roman" charset="0"/>
                <a:ea typeface="Times New Roman" charset="0"/>
                <a:cs typeface="Times New Roman" charset="0"/>
              </a:rPr>
              <a:t>Thrust and angular profiles follow a similar trend as Cartesian Quaternion algorithm</a:t>
            </a:r>
          </a:p>
          <a:p>
            <a:r>
              <a:rPr lang="en-US" sz="2000" dirty="0" smtClean="0">
                <a:latin typeface="Times New Roman" charset="0"/>
                <a:ea typeface="Times New Roman" charset="0"/>
                <a:cs typeface="Times New Roman" charset="0"/>
              </a:rPr>
              <a:t>Trust region radii and virtual controls are lowered in the range of 10E-1 </a:t>
            </a:r>
          </a:p>
          <a:p>
            <a:r>
              <a:rPr lang="en-US" sz="2000" dirty="0">
                <a:latin typeface="Times New Roman" charset="0"/>
                <a:ea typeface="Times New Roman" charset="0"/>
                <a:cs typeface="Times New Roman" charset="0"/>
              </a:rPr>
              <a:t>All constraints besides glide-slope are active and met by the algorithm</a:t>
            </a:r>
          </a:p>
          <a:p>
            <a:endParaRPr lang="en-US" sz="2000" dirty="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p:txBody>
      </p:sp>
    </p:spTree>
    <p:extLst>
      <p:ext uri="{BB962C8B-B14F-4D97-AF65-F5344CB8AC3E}">
        <p14:creationId xmlns:p14="http://schemas.microsoft.com/office/powerpoint/2010/main" val="87248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a:bodyPr>
          <a:lstStyle/>
          <a:p>
            <a:pPr algn="ctr"/>
            <a:r>
              <a:rPr lang="en-US" sz="4000" smtClean="0">
                <a:latin typeface="Times New Roman" charset="0"/>
                <a:ea typeface="Times New Roman" charset="0"/>
                <a:cs typeface="Times New Roman" charset="0"/>
              </a:rPr>
              <a:t>Results: Descent</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493913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63713" y="-29421"/>
            <a:ext cx="7090513" cy="996322"/>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1 Test Case and Results from dynamic </a:t>
            </a:r>
            <a:r>
              <a:rPr lang="en-US" dirty="0" err="1" smtClean="0">
                <a:solidFill>
                  <a:schemeClr val="tx1">
                    <a:lumMod val="95000"/>
                    <a:lumOff val="5000"/>
                  </a:schemeClr>
                </a:solidFill>
                <a:latin typeface="Times New Roman" charset="0"/>
                <a:ea typeface="Times New Roman" charset="0"/>
                <a:cs typeface="Times New Roman" charset="0"/>
              </a:rPr>
              <a:t>SCvx</a:t>
            </a:r>
            <a:r>
              <a:rPr lang="en-US" dirty="0" smtClean="0">
                <a:solidFill>
                  <a:schemeClr val="tx1">
                    <a:lumMod val="95000"/>
                    <a:lumOff val="5000"/>
                  </a:schemeClr>
                </a:solidFill>
                <a:latin typeface="Times New Roman" charset="0"/>
                <a:ea typeface="Times New Roman" charset="0"/>
                <a:cs typeface="Times New Roman" charset="0"/>
              </a:rPr>
              <a:t> CQ algorithm</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2411760" y="1187800"/>
            <a:ext cx="6264671" cy="844312"/>
          </a:xfrm>
          <a:prstGeom prst="rect">
            <a:avLst/>
          </a:prstGeom>
        </p:spPr>
      </p:pic>
      <p:pic>
        <p:nvPicPr>
          <p:cNvPr id="4" name="Picture 3"/>
          <p:cNvPicPr>
            <a:picLocks noChangeAspect="1"/>
          </p:cNvPicPr>
          <p:nvPr/>
        </p:nvPicPr>
        <p:blipFill>
          <a:blip r:embed="rId4"/>
          <a:stretch>
            <a:fillRect/>
          </a:stretch>
        </p:blipFill>
        <p:spPr>
          <a:xfrm>
            <a:off x="3222093" y="2092682"/>
            <a:ext cx="4644008" cy="749882"/>
          </a:xfrm>
          <a:prstGeom prst="rect">
            <a:avLst/>
          </a:prstGeom>
        </p:spPr>
      </p:pic>
      <p:pic>
        <p:nvPicPr>
          <p:cNvPr id="5" name="Picture 4"/>
          <p:cNvPicPr>
            <a:picLocks noChangeAspect="1"/>
          </p:cNvPicPr>
          <p:nvPr/>
        </p:nvPicPr>
        <p:blipFill>
          <a:blip r:embed="rId5"/>
          <a:stretch>
            <a:fillRect/>
          </a:stretch>
        </p:blipFill>
        <p:spPr>
          <a:xfrm>
            <a:off x="2209695" y="3539120"/>
            <a:ext cx="6498456" cy="817639"/>
          </a:xfrm>
          <a:prstGeom prst="rect">
            <a:avLst/>
          </a:prstGeom>
        </p:spPr>
      </p:pic>
      <p:sp>
        <p:nvSpPr>
          <p:cNvPr id="16" name="TextBox 15"/>
          <p:cNvSpPr txBox="1"/>
          <p:nvPr/>
        </p:nvSpPr>
        <p:spPr>
          <a:xfrm>
            <a:off x="2051720" y="3345540"/>
            <a:ext cx="6814405" cy="276999"/>
          </a:xfrm>
          <a:prstGeom prst="rect">
            <a:avLst/>
          </a:prstGeom>
          <a:noFill/>
        </p:spPr>
        <p:txBody>
          <a:bodyPr wrap="square" rtlCol="0">
            <a:spAutoFit/>
          </a:bodyPr>
          <a:lstStyle/>
          <a:p>
            <a:pPr algn="ctr"/>
            <a:r>
              <a:rPr lang="en-US" sz="1200" dirty="0">
                <a:latin typeface="Times New Roman" charset="0"/>
                <a:ea typeface="Times New Roman" charset="0"/>
                <a:cs typeface="Times New Roman" charset="0"/>
              </a:rPr>
              <a:t>Table </a:t>
            </a:r>
            <a:r>
              <a:rPr lang="en-US" sz="1200" dirty="0" smtClean="0">
                <a:latin typeface="Times New Roman" charset="0"/>
                <a:ea typeface="Times New Roman" charset="0"/>
                <a:cs typeface="Times New Roman" charset="0"/>
              </a:rPr>
              <a:t>5: Simulation </a:t>
            </a:r>
            <a:r>
              <a:rPr lang="en-US" sz="1200" dirty="0">
                <a:latin typeface="Times New Roman" charset="0"/>
                <a:ea typeface="Times New Roman" charset="0"/>
                <a:cs typeface="Times New Roman" charset="0"/>
              </a:rPr>
              <a:t>Parameters for Scenario 1</a:t>
            </a:r>
          </a:p>
        </p:txBody>
      </p:sp>
      <p:sp>
        <p:nvSpPr>
          <p:cNvPr id="28" name="TextBox 27"/>
          <p:cNvSpPr txBox="1"/>
          <p:nvPr/>
        </p:nvSpPr>
        <p:spPr>
          <a:xfrm>
            <a:off x="2136892" y="1008322"/>
            <a:ext cx="6814405"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Table 4: Algorithm Parameters for Scenario 1</a:t>
            </a:r>
            <a:endParaRPr lang="en-US" sz="1200" dirty="0">
              <a:latin typeface="Times New Roman" charset="0"/>
              <a:ea typeface="Times New Roman" charset="0"/>
              <a:cs typeface="Times New Roman" charset="0"/>
            </a:endParaRPr>
          </a:p>
        </p:txBody>
      </p:sp>
      <p:sp>
        <p:nvSpPr>
          <p:cNvPr id="6" name="Oval 5"/>
          <p:cNvSpPr/>
          <p:nvPr/>
        </p:nvSpPr>
        <p:spPr>
          <a:xfrm>
            <a:off x="2375165" y="1254494"/>
            <a:ext cx="1008112" cy="734613"/>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154089" y="1275996"/>
            <a:ext cx="1008112" cy="734613"/>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214449" y="2104810"/>
            <a:ext cx="1008112" cy="734613"/>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8080618" y="1207421"/>
            <a:ext cx="595813" cy="734613"/>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258985" y="2124475"/>
            <a:ext cx="908821" cy="734613"/>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125606" y="1254493"/>
            <a:ext cx="1490026" cy="777619"/>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7351510" y="1218389"/>
            <a:ext cx="729108" cy="756115"/>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7740352" y="3539120"/>
            <a:ext cx="936079" cy="817639"/>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2051720" y="3539120"/>
            <a:ext cx="936079" cy="817639"/>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369551" y="2097501"/>
            <a:ext cx="729108" cy="756115"/>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6"/>
          <a:stretch>
            <a:fillRect/>
          </a:stretch>
        </p:blipFill>
        <p:spPr>
          <a:xfrm>
            <a:off x="2411760" y="2075872"/>
            <a:ext cx="6035572" cy="1497919"/>
          </a:xfrm>
          <a:prstGeom prst="rect">
            <a:avLst/>
          </a:prstGeom>
        </p:spPr>
      </p:pic>
      <p:sp>
        <p:nvSpPr>
          <p:cNvPr id="38" name="TextBox 37"/>
          <p:cNvSpPr txBox="1"/>
          <p:nvPr/>
        </p:nvSpPr>
        <p:spPr>
          <a:xfrm>
            <a:off x="2091397" y="1833379"/>
            <a:ext cx="6814405"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Table 6: Final state for Scenario 1 from dynamic </a:t>
            </a:r>
            <a:r>
              <a:rPr lang="en-US" sz="1200" dirty="0" err="1" smtClean="0">
                <a:latin typeface="Times New Roman" charset="0"/>
                <a:ea typeface="Times New Roman" charset="0"/>
                <a:cs typeface="Times New Roman" charset="0"/>
              </a:rPr>
              <a:t>SCvx</a:t>
            </a:r>
            <a:r>
              <a:rPr lang="en-US" sz="1200" dirty="0" smtClean="0">
                <a:latin typeface="Times New Roman" charset="0"/>
                <a:ea typeface="Times New Roman" charset="0"/>
                <a:cs typeface="Times New Roman" charset="0"/>
              </a:rPr>
              <a:t> CQ algorithm</a:t>
            </a:r>
            <a:endParaRPr lang="en-US" sz="1200" dirty="0">
              <a:latin typeface="Times New Roman" charset="0"/>
              <a:ea typeface="Times New Roman" charset="0"/>
              <a:cs typeface="Times New Roman" charset="0"/>
            </a:endParaRPr>
          </a:p>
        </p:txBody>
      </p:sp>
      <p:sp>
        <p:nvSpPr>
          <p:cNvPr id="39" name="Oval 38"/>
          <p:cNvSpPr/>
          <p:nvPr/>
        </p:nvSpPr>
        <p:spPr>
          <a:xfrm>
            <a:off x="2435136" y="2400680"/>
            <a:ext cx="1663523" cy="823589"/>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236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3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2"/>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6"/>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35"/>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7"/>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4"/>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hidden"/>
                                      </p:to>
                                    </p:set>
                                  </p:childTnLst>
                                </p:cTn>
                              </p:par>
                              <p:par>
                                <p:cTn id="75" presetID="1" presetClass="exit" presetSubtype="0" fill="hold" grpId="2" nodeType="withEffect">
                                  <p:stCondLst>
                                    <p:cond delay="0"/>
                                  </p:stCondLst>
                                  <p:childTnLst>
                                    <p:set>
                                      <p:cBhvr>
                                        <p:cTn id="76" dur="1" fill="hold">
                                          <p:stCondLst>
                                            <p:cond delay="0"/>
                                          </p:stCondLst>
                                        </p:cTn>
                                        <p:tgtEl>
                                          <p:spTgt spid="6"/>
                                        </p:tgtEl>
                                        <p:attrNameLst>
                                          <p:attrName>style.visibility</p:attrName>
                                        </p:attrNameLst>
                                      </p:cBhvr>
                                      <p:to>
                                        <p:strVal val="hidden"/>
                                      </p:to>
                                    </p:set>
                                  </p:childTnLst>
                                </p:cTn>
                              </p:par>
                              <p:par>
                                <p:cTn id="77" presetID="1" presetClass="exit" presetSubtype="0" fill="hold" grpId="2" nodeType="withEffect">
                                  <p:stCondLst>
                                    <p:cond delay="0"/>
                                  </p:stCondLst>
                                  <p:childTnLst>
                                    <p:set>
                                      <p:cBhvr>
                                        <p:cTn id="78" dur="1" fill="hold">
                                          <p:stCondLst>
                                            <p:cond delay="0"/>
                                          </p:stCondLst>
                                        </p:cTn>
                                        <p:tgtEl>
                                          <p:spTgt spid="29"/>
                                        </p:tgtEl>
                                        <p:attrNameLst>
                                          <p:attrName>style.visibility</p:attrName>
                                        </p:attrNameLst>
                                      </p:cBhvr>
                                      <p:to>
                                        <p:strVal val="hidden"/>
                                      </p:to>
                                    </p:set>
                                  </p:childTnLst>
                                </p:cTn>
                              </p:par>
                              <p:par>
                                <p:cTn id="79" presetID="1" presetClass="exit" presetSubtype="0" fill="hold" grpId="2" nodeType="withEffect">
                                  <p:stCondLst>
                                    <p:cond delay="0"/>
                                  </p:stCondLst>
                                  <p:childTnLst>
                                    <p:set>
                                      <p:cBhvr>
                                        <p:cTn id="80" dur="1" fill="hold">
                                          <p:stCondLst>
                                            <p:cond delay="0"/>
                                          </p:stCondLst>
                                        </p:cTn>
                                        <p:tgtEl>
                                          <p:spTgt spid="30"/>
                                        </p:tgtEl>
                                        <p:attrNameLst>
                                          <p:attrName>style.visibility</p:attrName>
                                        </p:attrNameLst>
                                      </p:cBhvr>
                                      <p:to>
                                        <p:strVal val="hidden"/>
                                      </p:to>
                                    </p:set>
                                  </p:childTnLst>
                                </p:cTn>
                              </p:par>
                              <p:par>
                                <p:cTn id="81" presetID="1" presetClass="exit" presetSubtype="0" fill="hold" grpId="2" nodeType="withEffect">
                                  <p:stCondLst>
                                    <p:cond delay="0"/>
                                  </p:stCondLst>
                                  <p:childTnLst>
                                    <p:set>
                                      <p:cBhvr>
                                        <p:cTn id="82" dur="1" fill="hold">
                                          <p:stCondLst>
                                            <p:cond delay="0"/>
                                          </p:stCondLst>
                                        </p:cTn>
                                        <p:tgtEl>
                                          <p:spTgt spid="31"/>
                                        </p:tgtEl>
                                        <p:attrNameLst>
                                          <p:attrName>style.visibility</p:attrName>
                                        </p:attrNameLst>
                                      </p:cBhvr>
                                      <p:to>
                                        <p:strVal val="hidden"/>
                                      </p:to>
                                    </p:set>
                                  </p:childTnLst>
                                </p:cTn>
                              </p:par>
                              <p:par>
                                <p:cTn id="83" presetID="1" presetClass="exit" presetSubtype="0" fill="hold" grpId="2" nodeType="withEffect">
                                  <p:stCondLst>
                                    <p:cond delay="0"/>
                                  </p:stCondLst>
                                  <p:childTnLst>
                                    <p:set>
                                      <p:cBhvr>
                                        <p:cTn id="84" dur="1" fill="hold">
                                          <p:stCondLst>
                                            <p:cond delay="0"/>
                                          </p:stCondLst>
                                        </p:cTn>
                                        <p:tgtEl>
                                          <p:spTgt spid="32"/>
                                        </p:tgtEl>
                                        <p:attrNameLst>
                                          <p:attrName>style.visibility</p:attrName>
                                        </p:attrNameLst>
                                      </p:cBhvr>
                                      <p:to>
                                        <p:strVal val="hidden"/>
                                      </p:to>
                                    </p:set>
                                  </p:childTnLst>
                                </p:cTn>
                              </p:par>
                              <p:par>
                                <p:cTn id="85" presetID="1" presetClass="exit" presetSubtype="0" fill="hold" grpId="2" nodeType="withEffect">
                                  <p:stCondLst>
                                    <p:cond delay="0"/>
                                  </p:stCondLst>
                                  <p:childTnLst>
                                    <p:set>
                                      <p:cBhvr>
                                        <p:cTn id="86" dur="1" fill="hold">
                                          <p:stCondLst>
                                            <p:cond delay="0"/>
                                          </p:stCondLst>
                                        </p:cTn>
                                        <p:tgtEl>
                                          <p:spTgt spid="33"/>
                                        </p:tgtEl>
                                        <p:attrNameLst>
                                          <p:attrName>style.visibility</p:attrName>
                                        </p:attrNameLst>
                                      </p:cBhvr>
                                      <p:to>
                                        <p:strVal val="hidden"/>
                                      </p:to>
                                    </p:set>
                                  </p:childTnLst>
                                </p:cTn>
                              </p:par>
                              <p:par>
                                <p:cTn id="87" presetID="1" presetClass="exit" presetSubtype="0" fill="hold" grpId="2" nodeType="withEffect">
                                  <p:stCondLst>
                                    <p:cond delay="0"/>
                                  </p:stCondLst>
                                  <p:childTnLst>
                                    <p:set>
                                      <p:cBhvr>
                                        <p:cTn id="88" dur="1" fill="hold">
                                          <p:stCondLst>
                                            <p:cond delay="0"/>
                                          </p:stCondLst>
                                        </p:cTn>
                                        <p:tgtEl>
                                          <p:spTgt spid="34"/>
                                        </p:tgtEl>
                                        <p:attrNameLst>
                                          <p:attrName>style.visibility</p:attrName>
                                        </p:attrNameLst>
                                      </p:cBhvr>
                                      <p:to>
                                        <p:strVal val="hidden"/>
                                      </p:to>
                                    </p:set>
                                  </p:childTnLst>
                                </p:cTn>
                              </p:par>
                              <p:par>
                                <p:cTn id="89" presetID="1" presetClass="exit" presetSubtype="0" fill="hold" grpId="2" nodeType="withEffect">
                                  <p:stCondLst>
                                    <p:cond delay="0"/>
                                  </p:stCondLst>
                                  <p:childTnLst>
                                    <p:set>
                                      <p:cBhvr>
                                        <p:cTn id="90" dur="1" fill="hold">
                                          <p:stCondLst>
                                            <p:cond delay="0"/>
                                          </p:stCondLst>
                                        </p:cTn>
                                        <p:tgtEl>
                                          <p:spTgt spid="35"/>
                                        </p:tgtEl>
                                        <p:attrNameLst>
                                          <p:attrName>style.visibility</p:attrName>
                                        </p:attrNameLst>
                                      </p:cBhvr>
                                      <p:to>
                                        <p:strVal val="hidden"/>
                                      </p:to>
                                    </p:set>
                                  </p:childTnLst>
                                </p:cTn>
                              </p:par>
                              <p:par>
                                <p:cTn id="91" presetID="1" presetClass="exit" presetSubtype="0" fill="hold" grpId="2" nodeType="withEffect">
                                  <p:stCondLst>
                                    <p:cond delay="0"/>
                                  </p:stCondLst>
                                  <p:childTnLst>
                                    <p:set>
                                      <p:cBhvr>
                                        <p:cTn id="92" dur="1" fill="hold">
                                          <p:stCondLst>
                                            <p:cond delay="0"/>
                                          </p:stCondLst>
                                        </p:cTn>
                                        <p:tgtEl>
                                          <p:spTgt spid="36"/>
                                        </p:tgtEl>
                                        <p:attrNameLst>
                                          <p:attrName>style.visibility</p:attrName>
                                        </p:attrNameLst>
                                      </p:cBhvr>
                                      <p:to>
                                        <p:strVal val="hidden"/>
                                      </p:to>
                                    </p:set>
                                  </p:childTnLst>
                                </p:cTn>
                              </p:par>
                              <p:par>
                                <p:cTn id="93" presetID="1" presetClass="exit" presetSubtype="0" fill="hold" grpId="2" nodeType="withEffect">
                                  <p:stCondLst>
                                    <p:cond delay="0"/>
                                  </p:stCondLst>
                                  <p:childTnLst>
                                    <p:set>
                                      <p:cBhvr>
                                        <p:cTn id="94" dur="1" fill="hold">
                                          <p:stCondLst>
                                            <p:cond delay="0"/>
                                          </p:stCondLst>
                                        </p:cTn>
                                        <p:tgtEl>
                                          <p:spTgt spid="37"/>
                                        </p:tgtEl>
                                        <p:attrNameLst>
                                          <p:attrName>style.visibility</p:attrName>
                                        </p:attrNameLst>
                                      </p:cBhvr>
                                      <p:to>
                                        <p:strVal val="hidden"/>
                                      </p:to>
                                    </p:set>
                                  </p:childTnLst>
                                </p:cTn>
                              </p:par>
                              <p:par>
                                <p:cTn id="95" presetID="42" presetClass="entr" presetSubtype="0" fill="hold" grpId="1" nodeType="with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1000"/>
                                        <p:tgtEl>
                                          <p:spTgt spid="38"/>
                                        </p:tgtEl>
                                      </p:cBhvr>
                                    </p:animEffect>
                                    <p:anim calcmode="lin" valueType="num">
                                      <p:cBhvr>
                                        <p:cTn id="98" dur="1000" fill="hold"/>
                                        <p:tgtEl>
                                          <p:spTgt spid="38"/>
                                        </p:tgtEl>
                                        <p:attrNameLst>
                                          <p:attrName>ppt_x</p:attrName>
                                        </p:attrNameLst>
                                      </p:cBhvr>
                                      <p:tavLst>
                                        <p:tav tm="0">
                                          <p:val>
                                            <p:strVal val="#ppt_x"/>
                                          </p:val>
                                        </p:tav>
                                        <p:tav tm="100000">
                                          <p:val>
                                            <p:strVal val="#ppt_x"/>
                                          </p:val>
                                        </p:tav>
                                      </p:tavLst>
                                    </p:anim>
                                    <p:anim calcmode="lin" valueType="num">
                                      <p:cBhvr>
                                        <p:cTn id="99" dur="1000" fill="hold"/>
                                        <p:tgtEl>
                                          <p:spTgt spid="38"/>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fade">
                                      <p:cBhvr>
                                        <p:cTn id="102" dur="1000"/>
                                        <p:tgtEl>
                                          <p:spTgt spid="7"/>
                                        </p:tgtEl>
                                      </p:cBhvr>
                                    </p:animEffect>
                                    <p:anim calcmode="lin" valueType="num">
                                      <p:cBhvr>
                                        <p:cTn id="103" dur="1000" fill="hold"/>
                                        <p:tgtEl>
                                          <p:spTgt spid="7"/>
                                        </p:tgtEl>
                                        <p:attrNameLst>
                                          <p:attrName>ppt_x</p:attrName>
                                        </p:attrNameLst>
                                      </p:cBhvr>
                                      <p:tavLst>
                                        <p:tav tm="0">
                                          <p:val>
                                            <p:strVal val="#ppt_x"/>
                                          </p:val>
                                        </p:tav>
                                        <p:tav tm="100000">
                                          <p:val>
                                            <p:strVal val="#ppt_x"/>
                                          </p:val>
                                        </p:tav>
                                      </p:tavLst>
                                    </p:anim>
                                    <p:anim calcmode="lin" valueType="num">
                                      <p:cBhvr>
                                        <p:cTn id="10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1000"/>
                                        <p:tgtEl>
                                          <p:spTgt spid="39"/>
                                        </p:tgtEl>
                                      </p:cBhvr>
                                    </p:animEffect>
                                    <p:anim calcmode="lin" valueType="num">
                                      <p:cBhvr>
                                        <p:cTn id="110" dur="1000" fill="hold"/>
                                        <p:tgtEl>
                                          <p:spTgt spid="39"/>
                                        </p:tgtEl>
                                        <p:attrNameLst>
                                          <p:attrName>ppt_x</p:attrName>
                                        </p:attrNameLst>
                                      </p:cBhvr>
                                      <p:tavLst>
                                        <p:tav tm="0">
                                          <p:val>
                                            <p:strVal val="#ppt_x"/>
                                          </p:val>
                                        </p:tav>
                                        <p:tav tm="100000">
                                          <p:val>
                                            <p:strVal val="#ppt_x"/>
                                          </p:val>
                                        </p:tav>
                                      </p:tavLst>
                                    </p:anim>
                                    <p:anim calcmode="lin" valueType="num">
                                      <p:cBhvr>
                                        <p:cTn id="11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8" grpId="0"/>
      <p:bldP spid="6" grpId="0" animBg="1"/>
      <p:bldP spid="6" grpId="1" animBg="1"/>
      <p:bldP spid="6" grpId="2" animBg="1"/>
      <p:bldP spid="29" grpId="0" animBg="1"/>
      <p:bldP spid="29" grpId="1" animBg="1"/>
      <p:bldP spid="29" grpId="2" animBg="1"/>
      <p:bldP spid="30" grpId="0" animBg="1"/>
      <p:bldP spid="30" grpId="1" animBg="1"/>
      <p:bldP spid="30" grpId="2" animBg="1"/>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6" grpId="0" animBg="1"/>
      <p:bldP spid="36" grpId="1" animBg="1"/>
      <p:bldP spid="36" grpId="2" animBg="1"/>
      <p:bldP spid="37" grpId="0" animBg="1"/>
      <p:bldP spid="37" grpId="1" animBg="1"/>
      <p:bldP spid="37" grpId="2" animBg="1"/>
      <p:bldP spid="38" grpId="1"/>
      <p:bldP spid="3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1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3"/>
          <a:stretch>
            <a:fillRect/>
          </a:stretch>
        </p:blipFill>
        <p:spPr>
          <a:xfrm>
            <a:off x="1907704" y="791382"/>
            <a:ext cx="4136337" cy="3885288"/>
          </a:xfrm>
          <a:prstGeom prst="rect">
            <a:avLst/>
          </a:prstGeom>
        </p:spPr>
      </p:pic>
      <p:pic>
        <p:nvPicPr>
          <p:cNvPr id="8" name="Picture 7"/>
          <p:cNvPicPr>
            <a:picLocks noChangeAspect="1"/>
          </p:cNvPicPr>
          <p:nvPr/>
        </p:nvPicPr>
        <p:blipFill>
          <a:blip r:embed="rId4"/>
          <a:stretch>
            <a:fillRect/>
          </a:stretch>
        </p:blipFill>
        <p:spPr>
          <a:xfrm>
            <a:off x="6411432" y="677300"/>
            <a:ext cx="2160240" cy="2139266"/>
          </a:xfrm>
          <a:prstGeom prst="rect">
            <a:avLst/>
          </a:prstGeom>
        </p:spPr>
      </p:pic>
      <p:pic>
        <p:nvPicPr>
          <p:cNvPr id="9" name="Picture 8"/>
          <p:cNvPicPr>
            <a:picLocks noChangeAspect="1"/>
          </p:cNvPicPr>
          <p:nvPr/>
        </p:nvPicPr>
        <p:blipFill>
          <a:blip r:embed="rId5"/>
          <a:stretch>
            <a:fillRect/>
          </a:stretch>
        </p:blipFill>
        <p:spPr>
          <a:xfrm>
            <a:off x="6391301" y="2859088"/>
            <a:ext cx="2180371" cy="2038613"/>
          </a:xfrm>
          <a:prstGeom prst="rect">
            <a:avLst/>
          </a:prstGeom>
        </p:spPr>
      </p:pic>
      <p:sp>
        <p:nvSpPr>
          <p:cNvPr id="40" name="TextBox 39"/>
          <p:cNvSpPr txBox="1"/>
          <p:nvPr/>
        </p:nvSpPr>
        <p:spPr>
          <a:xfrm>
            <a:off x="1763713" y="4557912"/>
            <a:ext cx="4402463"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27: </a:t>
            </a:r>
            <a:r>
              <a:rPr lang="en-US" sz="1200" dirty="0">
                <a:latin typeface="Times New Roman" charset="0"/>
                <a:ea typeface="Times New Roman" charset="0"/>
                <a:cs typeface="Times New Roman" charset="0"/>
              </a:rPr>
              <a:t>Trajectory convergence with </a:t>
            </a:r>
            <a:r>
              <a:rPr lang="en-US" sz="1200" dirty="0" smtClean="0">
                <a:latin typeface="Times New Roman" charset="0"/>
                <a:ea typeface="Times New Roman" charset="0"/>
                <a:cs typeface="Times New Roman" charset="0"/>
              </a:rPr>
              <a:t>dynamic </a:t>
            </a:r>
            <a:r>
              <a:rPr lang="en-US" sz="1200" dirty="0" err="1" smtClean="0">
                <a:latin typeface="Times New Roman" charset="0"/>
                <a:ea typeface="Times New Roman" charset="0"/>
                <a:cs typeface="Times New Roman" charset="0"/>
              </a:rPr>
              <a:t>SCvx</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CQ algorithm for </a:t>
            </a:r>
            <a:r>
              <a:rPr lang="en-US" sz="1200" dirty="0" smtClean="0">
                <a:latin typeface="Times New Roman" charset="0"/>
                <a:ea typeface="Times New Roman" charset="0"/>
                <a:cs typeface="Times New Roman" charset="0"/>
              </a:rPr>
              <a:t>Scenario 1.</a:t>
            </a:r>
            <a:endParaRPr lang="en-US" sz="1200" dirty="0">
              <a:latin typeface="Times New Roman" charset="0"/>
              <a:ea typeface="Times New Roman" charset="0"/>
              <a:cs typeface="Times New Roman" charset="0"/>
            </a:endParaRPr>
          </a:p>
        </p:txBody>
      </p:sp>
      <p:sp>
        <p:nvSpPr>
          <p:cNvPr id="2" name="Oval 1"/>
          <p:cNvSpPr/>
          <p:nvPr/>
        </p:nvSpPr>
        <p:spPr>
          <a:xfrm>
            <a:off x="1907704" y="4011910"/>
            <a:ext cx="360040" cy="288032"/>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4499992" y="2202503"/>
            <a:ext cx="1008112" cy="15322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236296" y="2140108"/>
            <a:ext cx="432048"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284117" y="4305590"/>
            <a:ext cx="432048"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50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6" grpId="0" animBg="1"/>
      <p:bldP spid="2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1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2071839" y="987823"/>
            <a:ext cx="6462389" cy="1804729"/>
          </a:xfrm>
          <a:prstGeom prst="rect">
            <a:avLst/>
          </a:prstGeom>
        </p:spPr>
      </p:pic>
      <p:pic>
        <p:nvPicPr>
          <p:cNvPr id="4" name="Picture 3"/>
          <p:cNvPicPr>
            <a:picLocks noChangeAspect="1"/>
          </p:cNvPicPr>
          <p:nvPr/>
        </p:nvPicPr>
        <p:blipFill>
          <a:blip r:embed="rId4"/>
          <a:stretch>
            <a:fillRect/>
          </a:stretch>
        </p:blipFill>
        <p:spPr>
          <a:xfrm>
            <a:off x="2071839" y="2928364"/>
            <a:ext cx="6460601" cy="1816197"/>
          </a:xfrm>
          <a:prstGeom prst="rect">
            <a:avLst/>
          </a:prstGeom>
        </p:spPr>
      </p:pic>
      <p:sp>
        <p:nvSpPr>
          <p:cNvPr id="14" name="Oval 13"/>
          <p:cNvSpPr/>
          <p:nvPr/>
        </p:nvSpPr>
        <p:spPr>
          <a:xfrm>
            <a:off x="5031330" y="1890187"/>
            <a:ext cx="1628901"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93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1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3"/>
          <a:stretch>
            <a:fillRect/>
          </a:stretch>
        </p:blipFill>
        <p:spPr>
          <a:xfrm>
            <a:off x="1818023" y="1182284"/>
            <a:ext cx="7092280" cy="2784973"/>
          </a:xfrm>
          <a:prstGeom prst="rect">
            <a:avLst/>
          </a:prstGeom>
        </p:spPr>
      </p:pic>
    </p:spTree>
    <p:extLst>
      <p:ext uri="{BB962C8B-B14F-4D97-AF65-F5344CB8AC3E}">
        <p14:creationId xmlns:p14="http://schemas.microsoft.com/office/powerpoint/2010/main" val="8804822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2249268" y="3653580"/>
            <a:ext cx="6480720" cy="748038"/>
          </a:xfrm>
          <a:prstGeom prst="rect">
            <a:avLst/>
          </a:prstGeom>
        </p:spPr>
      </p:pic>
      <p:pic>
        <p:nvPicPr>
          <p:cNvPr id="8" name="Picture 7"/>
          <p:cNvPicPr>
            <a:picLocks noChangeAspect="1"/>
          </p:cNvPicPr>
          <p:nvPr/>
        </p:nvPicPr>
        <p:blipFill>
          <a:blip r:embed="rId3"/>
          <a:stretch>
            <a:fillRect/>
          </a:stretch>
        </p:blipFill>
        <p:spPr>
          <a:xfrm>
            <a:off x="3009882" y="2124475"/>
            <a:ext cx="5293179" cy="733178"/>
          </a:xfrm>
          <a:prstGeom prst="rect">
            <a:avLst/>
          </a:prstGeom>
        </p:spPr>
      </p:pic>
      <p:pic>
        <p:nvPicPr>
          <p:cNvPr id="3" name="Picture 2"/>
          <p:cNvPicPr>
            <a:picLocks noChangeAspect="1"/>
          </p:cNvPicPr>
          <p:nvPr/>
        </p:nvPicPr>
        <p:blipFill>
          <a:blip r:embed="rId4"/>
          <a:stretch>
            <a:fillRect/>
          </a:stretch>
        </p:blipFill>
        <p:spPr>
          <a:xfrm>
            <a:off x="2370281" y="1241467"/>
            <a:ext cx="6572383" cy="735331"/>
          </a:xfrm>
          <a:prstGeom prst="rect">
            <a:avLst/>
          </a:prstGeom>
        </p:spPr>
      </p:pic>
      <p:sp>
        <p:nvSpPr>
          <p:cNvPr id="17" name="Title 1"/>
          <p:cNvSpPr txBox="1">
            <a:spLocks/>
          </p:cNvSpPr>
          <p:nvPr/>
        </p:nvSpPr>
        <p:spPr>
          <a:xfrm>
            <a:off x="1763713" y="-29421"/>
            <a:ext cx="7090513" cy="996322"/>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a:t>
            </a:r>
            <a:r>
              <a:rPr lang="en-US" dirty="0">
                <a:solidFill>
                  <a:schemeClr val="tx1">
                    <a:lumMod val="95000"/>
                    <a:lumOff val="5000"/>
                  </a:schemeClr>
                </a:solidFill>
                <a:latin typeface="Times New Roman" charset="0"/>
                <a:ea typeface="Times New Roman" charset="0"/>
                <a:cs typeface="Times New Roman" charset="0"/>
              </a:rPr>
              <a:t>2</a:t>
            </a:r>
            <a:r>
              <a:rPr lang="en-US" dirty="0" smtClean="0">
                <a:solidFill>
                  <a:schemeClr val="tx1">
                    <a:lumMod val="95000"/>
                    <a:lumOff val="5000"/>
                  </a:schemeClr>
                </a:solidFill>
                <a:latin typeface="Times New Roman" charset="0"/>
                <a:ea typeface="Times New Roman" charset="0"/>
                <a:cs typeface="Times New Roman" charset="0"/>
              </a:rPr>
              <a:t> Test Case and Results from dynamic </a:t>
            </a:r>
            <a:r>
              <a:rPr lang="en-US" dirty="0" err="1" smtClean="0">
                <a:solidFill>
                  <a:schemeClr val="tx1">
                    <a:lumMod val="95000"/>
                    <a:lumOff val="5000"/>
                  </a:schemeClr>
                </a:solidFill>
                <a:latin typeface="Times New Roman" charset="0"/>
                <a:ea typeface="Times New Roman" charset="0"/>
                <a:cs typeface="Times New Roman" charset="0"/>
              </a:rPr>
              <a:t>SCvx</a:t>
            </a:r>
            <a:r>
              <a:rPr lang="en-US" dirty="0" smtClean="0">
                <a:solidFill>
                  <a:schemeClr val="tx1">
                    <a:lumMod val="95000"/>
                    <a:lumOff val="5000"/>
                  </a:schemeClr>
                </a:solidFill>
                <a:latin typeface="Times New Roman" charset="0"/>
                <a:ea typeface="Times New Roman" charset="0"/>
                <a:cs typeface="Times New Roman" charset="0"/>
              </a:rPr>
              <a:t> CQ algorithm</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6" name="TextBox 15"/>
          <p:cNvSpPr txBox="1"/>
          <p:nvPr/>
        </p:nvSpPr>
        <p:spPr>
          <a:xfrm>
            <a:off x="2051720" y="3345540"/>
            <a:ext cx="6814405" cy="276999"/>
          </a:xfrm>
          <a:prstGeom prst="rect">
            <a:avLst/>
          </a:prstGeom>
          <a:noFill/>
        </p:spPr>
        <p:txBody>
          <a:bodyPr wrap="square" rtlCol="0">
            <a:spAutoFit/>
          </a:bodyPr>
          <a:lstStyle/>
          <a:p>
            <a:pPr algn="ctr"/>
            <a:r>
              <a:rPr lang="en-US" sz="1200" dirty="0">
                <a:latin typeface="Times New Roman" charset="0"/>
                <a:ea typeface="Times New Roman" charset="0"/>
                <a:cs typeface="Times New Roman" charset="0"/>
              </a:rPr>
              <a:t>Table 8</a:t>
            </a:r>
            <a:r>
              <a:rPr lang="en-US" sz="1200" dirty="0" smtClean="0">
                <a:latin typeface="Times New Roman" charset="0"/>
                <a:ea typeface="Times New Roman" charset="0"/>
                <a:cs typeface="Times New Roman" charset="0"/>
              </a:rPr>
              <a:t>: Simulation </a:t>
            </a:r>
            <a:r>
              <a:rPr lang="en-US" sz="1200" dirty="0">
                <a:latin typeface="Times New Roman" charset="0"/>
                <a:ea typeface="Times New Roman" charset="0"/>
                <a:cs typeface="Times New Roman" charset="0"/>
              </a:rPr>
              <a:t>Parameters for Scenario </a:t>
            </a:r>
            <a:r>
              <a:rPr lang="en-US" sz="1200" dirty="0" smtClean="0">
                <a:latin typeface="Times New Roman" charset="0"/>
                <a:ea typeface="Times New Roman" charset="0"/>
                <a:cs typeface="Times New Roman" charset="0"/>
              </a:rPr>
              <a:t>2</a:t>
            </a:r>
            <a:endParaRPr lang="en-US" sz="1200" dirty="0">
              <a:latin typeface="Times New Roman" charset="0"/>
              <a:ea typeface="Times New Roman" charset="0"/>
              <a:cs typeface="Times New Roman" charset="0"/>
            </a:endParaRPr>
          </a:p>
        </p:txBody>
      </p:sp>
      <p:sp>
        <p:nvSpPr>
          <p:cNvPr id="28" name="TextBox 27"/>
          <p:cNvSpPr txBox="1"/>
          <p:nvPr/>
        </p:nvSpPr>
        <p:spPr>
          <a:xfrm>
            <a:off x="2136892" y="1008322"/>
            <a:ext cx="6814405"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Table 7: Algorithm Parameters for Scenario 2</a:t>
            </a:r>
            <a:endParaRPr lang="en-US" sz="1200" dirty="0">
              <a:latin typeface="Times New Roman" charset="0"/>
              <a:ea typeface="Times New Roman" charset="0"/>
              <a:cs typeface="Times New Roman" charset="0"/>
            </a:endParaRPr>
          </a:p>
        </p:txBody>
      </p:sp>
      <p:sp>
        <p:nvSpPr>
          <p:cNvPr id="6" name="Oval 5"/>
          <p:cNvSpPr/>
          <p:nvPr/>
        </p:nvSpPr>
        <p:spPr>
          <a:xfrm>
            <a:off x="2375165" y="1254494"/>
            <a:ext cx="1008112" cy="734613"/>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229339" y="1288366"/>
            <a:ext cx="1008112" cy="734613"/>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090856" y="2128858"/>
            <a:ext cx="1160326" cy="761146"/>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8378524" y="1218389"/>
            <a:ext cx="595813" cy="734613"/>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458922" y="2155391"/>
            <a:ext cx="908821" cy="734613"/>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245857" y="1268136"/>
            <a:ext cx="1490026" cy="777619"/>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7693610" y="1218389"/>
            <a:ext cx="729108" cy="756115"/>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7809023" y="3726288"/>
            <a:ext cx="907543" cy="655536"/>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2249268" y="3684238"/>
            <a:ext cx="738531" cy="672521"/>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195110" y="2109841"/>
            <a:ext cx="729108" cy="756115"/>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2249268" y="1856596"/>
            <a:ext cx="6814405"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Table 9: Final state for Scenario 2 from dynamic </a:t>
            </a:r>
            <a:r>
              <a:rPr lang="en-US" sz="1200" dirty="0" err="1" smtClean="0">
                <a:latin typeface="Times New Roman" charset="0"/>
                <a:ea typeface="Times New Roman" charset="0"/>
                <a:cs typeface="Times New Roman" charset="0"/>
              </a:rPr>
              <a:t>SCvx</a:t>
            </a:r>
            <a:r>
              <a:rPr lang="en-US" sz="1200" dirty="0" smtClean="0">
                <a:latin typeface="Times New Roman" charset="0"/>
                <a:ea typeface="Times New Roman" charset="0"/>
                <a:cs typeface="Times New Roman" charset="0"/>
              </a:rPr>
              <a:t> CQ algorithm</a:t>
            </a:r>
            <a:endParaRPr lang="en-US" sz="1200" dirty="0">
              <a:latin typeface="Times New Roman" charset="0"/>
              <a:ea typeface="Times New Roman" charset="0"/>
              <a:cs typeface="Times New Roman" charset="0"/>
            </a:endParaRPr>
          </a:p>
        </p:txBody>
      </p:sp>
      <p:pic>
        <p:nvPicPr>
          <p:cNvPr id="9" name="Picture 8"/>
          <p:cNvPicPr>
            <a:picLocks noChangeAspect="1"/>
          </p:cNvPicPr>
          <p:nvPr/>
        </p:nvPicPr>
        <p:blipFill>
          <a:blip r:embed="rId6"/>
          <a:stretch>
            <a:fillRect/>
          </a:stretch>
        </p:blipFill>
        <p:spPr>
          <a:xfrm>
            <a:off x="2665044" y="2109841"/>
            <a:ext cx="5982851" cy="1495713"/>
          </a:xfrm>
          <a:prstGeom prst="rect">
            <a:avLst/>
          </a:prstGeom>
        </p:spPr>
      </p:pic>
      <p:sp>
        <p:nvSpPr>
          <p:cNvPr id="39" name="Oval 38"/>
          <p:cNvSpPr/>
          <p:nvPr/>
        </p:nvSpPr>
        <p:spPr>
          <a:xfrm>
            <a:off x="2643789" y="2443267"/>
            <a:ext cx="1663523" cy="823589"/>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3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2"/>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6"/>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35"/>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7"/>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hidden"/>
                                      </p:to>
                                    </p:set>
                                  </p:childTnLst>
                                </p:cTn>
                              </p:par>
                              <p:par>
                                <p:cTn id="69" presetID="1" presetClass="exit" presetSubtype="0" fill="hold" grpId="2" nodeType="withEffect">
                                  <p:stCondLst>
                                    <p:cond delay="0"/>
                                  </p:stCondLst>
                                  <p:childTnLst>
                                    <p:set>
                                      <p:cBhvr>
                                        <p:cTn id="70" dur="1" fill="hold">
                                          <p:stCondLst>
                                            <p:cond delay="0"/>
                                          </p:stCondLst>
                                        </p:cTn>
                                        <p:tgtEl>
                                          <p:spTgt spid="6"/>
                                        </p:tgtEl>
                                        <p:attrNameLst>
                                          <p:attrName>style.visibility</p:attrName>
                                        </p:attrNameLst>
                                      </p:cBhvr>
                                      <p:to>
                                        <p:strVal val="hidden"/>
                                      </p:to>
                                    </p:set>
                                  </p:childTnLst>
                                </p:cTn>
                              </p:par>
                              <p:par>
                                <p:cTn id="71" presetID="1" presetClass="exit" presetSubtype="0" fill="hold" grpId="2" nodeType="withEffect">
                                  <p:stCondLst>
                                    <p:cond delay="0"/>
                                  </p:stCondLst>
                                  <p:childTnLst>
                                    <p:set>
                                      <p:cBhvr>
                                        <p:cTn id="72" dur="1" fill="hold">
                                          <p:stCondLst>
                                            <p:cond delay="0"/>
                                          </p:stCondLst>
                                        </p:cTn>
                                        <p:tgtEl>
                                          <p:spTgt spid="29"/>
                                        </p:tgtEl>
                                        <p:attrNameLst>
                                          <p:attrName>style.visibility</p:attrName>
                                        </p:attrNameLst>
                                      </p:cBhvr>
                                      <p:to>
                                        <p:strVal val="hidden"/>
                                      </p:to>
                                    </p:set>
                                  </p:childTnLst>
                                </p:cTn>
                              </p:par>
                              <p:par>
                                <p:cTn id="73" presetID="1" presetClass="exit" presetSubtype="0" fill="hold" grpId="2" nodeType="withEffect">
                                  <p:stCondLst>
                                    <p:cond delay="0"/>
                                  </p:stCondLst>
                                  <p:childTnLst>
                                    <p:set>
                                      <p:cBhvr>
                                        <p:cTn id="74" dur="1" fill="hold">
                                          <p:stCondLst>
                                            <p:cond delay="0"/>
                                          </p:stCondLst>
                                        </p:cTn>
                                        <p:tgtEl>
                                          <p:spTgt spid="30"/>
                                        </p:tgtEl>
                                        <p:attrNameLst>
                                          <p:attrName>style.visibility</p:attrName>
                                        </p:attrNameLst>
                                      </p:cBhvr>
                                      <p:to>
                                        <p:strVal val="hidden"/>
                                      </p:to>
                                    </p:set>
                                  </p:childTnLst>
                                </p:cTn>
                              </p:par>
                              <p:par>
                                <p:cTn id="75" presetID="1" presetClass="exit" presetSubtype="0" fill="hold" grpId="2" nodeType="withEffect">
                                  <p:stCondLst>
                                    <p:cond delay="0"/>
                                  </p:stCondLst>
                                  <p:childTnLst>
                                    <p:set>
                                      <p:cBhvr>
                                        <p:cTn id="76" dur="1" fill="hold">
                                          <p:stCondLst>
                                            <p:cond delay="0"/>
                                          </p:stCondLst>
                                        </p:cTn>
                                        <p:tgtEl>
                                          <p:spTgt spid="31"/>
                                        </p:tgtEl>
                                        <p:attrNameLst>
                                          <p:attrName>style.visibility</p:attrName>
                                        </p:attrNameLst>
                                      </p:cBhvr>
                                      <p:to>
                                        <p:strVal val="hidden"/>
                                      </p:to>
                                    </p:set>
                                  </p:childTnLst>
                                </p:cTn>
                              </p:par>
                              <p:par>
                                <p:cTn id="77" presetID="1" presetClass="exit" presetSubtype="0" fill="hold" grpId="2" nodeType="withEffect">
                                  <p:stCondLst>
                                    <p:cond delay="0"/>
                                  </p:stCondLst>
                                  <p:childTnLst>
                                    <p:set>
                                      <p:cBhvr>
                                        <p:cTn id="78" dur="1" fill="hold">
                                          <p:stCondLst>
                                            <p:cond delay="0"/>
                                          </p:stCondLst>
                                        </p:cTn>
                                        <p:tgtEl>
                                          <p:spTgt spid="32"/>
                                        </p:tgtEl>
                                        <p:attrNameLst>
                                          <p:attrName>style.visibility</p:attrName>
                                        </p:attrNameLst>
                                      </p:cBhvr>
                                      <p:to>
                                        <p:strVal val="hidden"/>
                                      </p:to>
                                    </p:set>
                                  </p:childTnLst>
                                </p:cTn>
                              </p:par>
                              <p:par>
                                <p:cTn id="79" presetID="1" presetClass="exit" presetSubtype="0" fill="hold" grpId="2" nodeType="withEffect">
                                  <p:stCondLst>
                                    <p:cond delay="0"/>
                                  </p:stCondLst>
                                  <p:childTnLst>
                                    <p:set>
                                      <p:cBhvr>
                                        <p:cTn id="80" dur="1" fill="hold">
                                          <p:stCondLst>
                                            <p:cond delay="0"/>
                                          </p:stCondLst>
                                        </p:cTn>
                                        <p:tgtEl>
                                          <p:spTgt spid="33"/>
                                        </p:tgtEl>
                                        <p:attrNameLst>
                                          <p:attrName>style.visibility</p:attrName>
                                        </p:attrNameLst>
                                      </p:cBhvr>
                                      <p:to>
                                        <p:strVal val="hidden"/>
                                      </p:to>
                                    </p:set>
                                  </p:childTnLst>
                                </p:cTn>
                              </p:par>
                              <p:par>
                                <p:cTn id="81" presetID="1" presetClass="exit" presetSubtype="0" fill="hold" grpId="2" nodeType="withEffect">
                                  <p:stCondLst>
                                    <p:cond delay="0"/>
                                  </p:stCondLst>
                                  <p:childTnLst>
                                    <p:set>
                                      <p:cBhvr>
                                        <p:cTn id="82" dur="1" fill="hold">
                                          <p:stCondLst>
                                            <p:cond delay="0"/>
                                          </p:stCondLst>
                                        </p:cTn>
                                        <p:tgtEl>
                                          <p:spTgt spid="34"/>
                                        </p:tgtEl>
                                        <p:attrNameLst>
                                          <p:attrName>style.visibility</p:attrName>
                                        </p:attrNameLst>
                                      </p:cBhvr>
                                      <p:to>
                                        <p:strVal val="hidden"/>
                                      </p:to>
                                    </p:set>
                                  </p:childTnLst>
                                </p:cTn>
                              </p:par>
                              <p:par>
                                <p:cTn id="83" presetID="1" presetClass="exit" presetSubtype="0" fill="hold" grpId="2" nodeType="withEffect">
                                  <p:stCondLst>
                                    <p:cond delay="0"/>
                                  </p:stCondLst>
                                  <p:childTnLst>
                                    <p:set>
                                      <p:cBhvr>
                                        <p:cTn id="84" dur="1" fill="hold">
                                          <p:stCondLst>
                                            <p:cond delay="0"/>
                                          </p:stCondLst>
                                        </p:cTn>
                                        <p:tgtEl>
                                          <p:spTgt spid="35"/>
                                        </p:tgtEl>
                                        <p:attrNameLst>
                                          <p:attrName>style.visibility</p:attrName>
                                        </p:attrNameLst>
                                      </p:cBhvr>
                                      <p:to>
                                        <p:strVal val="hidden"/>
                                      </p:to>
                                    </p:set>
                                  </p:childTnLst>
                                </p:cTn>
                              </p:par>
                              <p:par>
                                <p:cTn id="85" presetID="1" presetClass="exit" presetSubtype="0" fill="hold" grpId="2" nodeType="withEffect">
                                  <p:stCondLst>
                                    <p:cond delay="0"/>
                                  </p:stCondLst>
                                  <p:childTnLst>
                                    <p:set>
                                      <p:cBhvr>
                                        <p:cTn id="86" dur="1" fill="hold">
                                          <p:stCondLst>
                                            <p:cond delay="0"/>
                                          </p:stCondLst>
                                        </p:cTn>
                                        <p:tgtEl>
                                          <p:spTgt spid="36"/>
                                        </p:tgtEl>
                                        <p:attrNameLst>
                                          <p:attrName>style.visibility</p:attrName>
                                        </p:attrNameLst>
                                      </p:cBhvr>
                                      <p:to>
                                        <p:strVal val="hidden"/>
                                      </p:to>
                                    </p:set>
                                  </p:childTnLst>
                                </p:cTn>
                              </p:par>
                              <p:par>
                                <p:cTn id="87" presetID="1" presetClass="exit" presetSubtype="0" fill="hold" grpId="2" nodeType="withEffect">
                                  <p:stCondLst>
                                    <p:cond delay="0"/>
                                  </p:stCondLst>
                                  <p:childTnLst>
                                    <p:set>
                                      <p:cBhvr>
                                        <p:cTn id="88" dur="1" fill="hold">
                                          <p:stCondLst>
                                            <p:cond delay="0"/>
                                          </p:stCondLst>
                                        </p:cTn>
                                        <p:tgtEl>
                                          <p:spTgt spid="37"/>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8"/>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10"/>
                                        </p:tgtEl>
                                        <p:attrNameLst>
                                          <p:attrName>style.visibility</p:attrName>
                                        </p:attrNameLst>
                                      </p:cBhvr>
                                      <p:to>
                                        <p:strVal val="hidden"/>
                                      </p:to>
                                    </p:set>
                                  </p:childTnLst>
                                </p:cTn>
                              </p:par>
                              <p:par>
                                <p:cTn id="95" presetID="42" presetClass="entr" presetSubtype="0" fill="hold" nodeType="with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fade">
                                      <p:cBhvr>
                                        <p:cTn id="97" dur="1000"/>
                                        <p:tgtEl>
                                          <p:spTgt spid="9"/>
                                        </p:tgtEl>
                                      </p:cBhvr>
                                    </p:animEffect>
                                    <p:anim calcmode="lin" valueType="num">
                                      <p:cBhvr>
                                        <p:cTn id="98" dur="1000" fill="hold"/>
                                        <p:tgtEl>
                                          <p:spTgt spid="9"/>
                                        </p:tgtEl>
                                        <p:attrNameLst>
                                          <p:attrName>ppt_x</p:attrName>
                                        </p:attrNameLst>
                                      </p:cBhvr>
                                      <p:tavLst>
                                        <p:tav tm="0">
                                          <p:val>
                                            <p:strVal val="#ppt_x"/>
                                          </p:val>
                                        </p:tav>
                                        <p:tav tm="100000">
                                          <p:val>
                                            <p:strVal val="#ppt_x"/>
                                          </p:val>
                                        </p:tav>
                                      </p:tavLst>
                                    </p:anim>
                                    <p:anim calcmode="lin" valueType="num">
                                      <p:cBhvr>
                                        <p:cTn id="99" dur="1000" fill="hold"/>
                                        <p:tgtEl>
                                          <p:spTgt spid="9"/>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fade">
                                      <p:cBhvr>
                                        <p:cTn id="102" dur="1000"/>
                                        <p:tgtEl>
                                          <p:spTgt spid="38"/>
                                        </p:tgtEl>
                                      </p:cBhvr>
                                    </p:animEffect>
                                    <p:anim calcmode="lin" valueType="num">
                                      <p:cBhvr>
                                        <p:cTn id="103" dur="1000" fill="hold"/>
                                        <p:tgtEl>
                                          <p:spTgt spid="38"/>
                                        </p:tgtEl>
                                        <p:attrNameLst>
                                          <p:attrName>ppt_x</p:attrName>
                                        </p:attrNameLst>
                                      </p:cBhvr>
                                      <p:tavLst>
                                        <p:tav tm="0">
                                          <p:val>
                                            <p:strVal val="#ppt_x"/>
                                          </p:val>
                                        </p:tav>
                                        <p:tav tm="100000">
                                          <p:val>
                                            <p:strVal val="#ppt_x"/>
                                          </p:val>
                                        </p:tav>
                                      </p:tavLst>
                                    </p:anim>
                                    <p:anim calcmode="lin" valueType="num">
                                      <p:cBhvr>
                                        <p:cTn id="10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1000"/>
                                        <p:tgtEl>
                                          <p:spTgt spid="39"/>
                                        </p:tgtEl>
                                      </p:cBhvr>
                                    </p:animEffect>
                                    <p:anim calcmode="lin" valueType="num">
                                      <p:cBhvr>
                                        <p:cTn id="110" dur="1000" fill="hold"/>
                                        <p:tgtEl>
                                          <p:spTgt spid="39"/>
                                        </p:tgtEl>
                                        <p:attrNameLst>
                                          <p:attrName>ppt_x</p:attrName>
                                        </p:attrNameLst>
                                      </p:cBhvr>
                                      <p:tavLst>
                                        <p:tav tm="0">
                                          <p:val>
                                            <p:strVal val="#ppt_x"/>
                                          </p:val>
                                        </p:tav>
                                        <p:tav tm="100000">
                                          <p:val>
                                            <p:strVal val="#ppt_x"/>
                                          </p:val>
                                        </p:tav>
                                      </p:tavLst>
                                    </p:anim>
                                    <p:anim calcmode="lin" valueType="num">
                                      <p:cBhvr>
                                        <p:cTn id="11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8" grpId="0"/>
      <p:bldP spid="6" grpId="0" animBg="1"/>
      <p:bldP spid="6" grpId="1" animBg="1"/>
      <p:bldP spid="6" grpId="2" animBg="1"/>
      <p:bldP spid="29" grpId="0" animBg="1"/>
      <p:bldP spid="29" grpId="1" animBg="1"/>
      <p:bldP spid="29" grpId="2" animBg="1"/>
      <p:bldP spid="30" grpId="0" animBg="1"/>
      <p:bldP spid="30" grpId="1" animBg="1"/>
      <p:bldP spid="30" grpId="2" animBg="1"/>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6" grpId="0" animBg="1"/>
      <p:bldP spid="36" grpId="1" animBg="1"/>
      <p:bldP spid="36" grpId="2" animBg="1"/>
      <p:bldP spid="37" grpId="0" animBg="1"/>
      <p:bldP spid="37" grpId="1" animBg="1"/>
      <p:bldP spid="37" grpId="2" animBg="1"/>
      <p:bldP spid="38" grpId="0"/>
      <p:bldP spid="3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a:t>
            </a:r>
            <a:r>
              <a:rPr lang="en-US" dirty="0">
                <a:solidFill>
                  <a:schemeClr val="tx1">
                    <a:lumMod val="95000"/>
                    <a:lumOff val="5000"/>
                  </a:schemeClr>
                </a:solidFill>
                <a:latin typeface="Times New Roman" charset="0"/>
                <a:ea typeface="Times New Roman" charset="0"/>
                <a:cs typeface="Times New Roman" charset="0"/>
              </a:rPr>
              <a:t>2</a:t>
            </a:r>
            <a:r>
              <a:rPr lang="en-US" dirty="0" smtClean="0">
                <a:solidFill>
                  <a:schemeClr val="tx1">
                    <a:lumMod val="95000"/>
                    <a:lumOff val="5000"/>
                  </a:schemeClr>
                </a:solidFill>
                <a:latin typeface="Times New Roman" charset="0"/>
                <a:ea typeface="Times New Roman" charset="0"/>
                <a:cs typeface="Times New Roman" charset="0"/>
              </a:rPr>
              <a:t>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1907704" y="850414"/>
            <a:ext cx="4392488" cy="3545143"/>
          </a:xfrm>
          <a:prstGeom prst="rect">
            <a:avLst/>
          </a:prstGeom>
        </p:spPr>
      </p:pic>
      <p:sp>
        <p:nvSpPr>
          <p:cNvPr id="14" name="TextBox 13"/>
          <p:cNvSpPr txBox="1"/>
          <p:nvPr/>
        </p:nvSpPr>
        <p:spPr>
          <a:xfrm>
            <a:off x="1763713" y="4557912"/>
            <a:ext cx="4402463"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28: </a:t>
            </a:r>
            <a:r>
              <a:rPr lang="en-US" sz="1200" dirty="0">
                <a:latin typeface="Times New Roman" charset="0"/>
                <a:ea typeface="Times New Roman" charset="0"/>
                <a:cs typeface="Times New Roman" charset="0"/>
              </a:rPr>
              <a:t>Trajectory convergence with </a:t>
            </a:r>
            <a:r>
              <a:rPr lang="en-US" sz="1200" dirty="0" smtClean="0">
                <a:latin typeface="Times New Roman" charset="0"/>
                <a:ea typeface="Times New Roman" charset="0"/>
                <a:cs typeface="Times New Roman" charset="0"/>
              </a:rPr>
              <a:t>dynamic </a:t>
            </a:r>
            <a:r>
              <a:rPr lang="en-US" sz="1200" dirty="0" err="1" smtClean="0">
                <a:latin typeface="Times New Roman" charset="0"/>
                <a:ea typeface="Times New Roman" charset="0"/>
                <a:cs typeface="Times New Roman" charset="0"/>
              </a:rPr>
              <a:t>SCvx</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CQ algorithm for </a:t>
            </a:r>
            <a:r>
              <a:rPr lang="en-US" sz="1200" dirty="0" smtClean="0">
                <a:latin typeface="Times New Roman" charset="0"/>
                <a:ea typeface="Times New Roman" charset="0"/>
                <a:cs typeface="Times New Roman" charset="0"/>
              </a:rPr>
              <a:t>Scenario 2.</a:t>
            </a:r>
            <a:endParaRPr lang="en-US" sz="1200" dirty="0">
              <a:latin typeface="Times New Roman" charset="0"/>
              <a:ea typeface="Times New Roman" charset="0"/>
              <a:cs typeface="Times New Roman" charset="0"/>
            </a:endParaRPr>
          </a:p>
        </p:txBody>
      </p:sp>
      <p:pic>
        <p:nvPicPr>
          <p:cNvPr id="3" name="Picture 2"/>
          <p:cNvPicPr>
            <a:picLocks noChangeAspect="1"/>
          </p:cNvPicPr>
          <p:nvPr/>
        </p:nvPicPr>
        <p:blipFill>
          <a:blip r:embed="rId4"/>
          <a:stretch>
            <a:fillRect/>
          </a:stretch>
        </p:blipFill>
        <p:spPr>
          <a:xfrm>
            <a:off x="6700492" y="985743"/>
            <a:ext cx="1814892" cy="1740698"/>
          </a:xfrm>
          <a:prstGeom prst="rect">
            <a:avLst/>
          </a:prstGeom>
        </p:spPr>
      </p:pic>
      <p:pic>
        <p:nvPicPr>
          <p:cNvPr id="4" name="Picture 3"/>
          <p:cNvPicPr>
            <a:picLocks noChangeAspect="1"/>
          </p:cNvPicPr>
          <p:nvPr/>
        </p:nvPicPr>
        <p:blipFill>
          <a:blip r:embed="rId5"/>
          <a:stretch>
            <a:fillRect/>
          </a:stretch>
        </p:blipFill>
        <p:spPr>
          <a:xfrm>
            <a:off x="6700492" y="2868547"/>
            <a:ext cx="1910607" cy="1786771"/>
          </a:xfrm>
          <a:prstGeom prst="rect">
            <a:avLst/>
          </a:prstGeom>
        </p:spPr>
      </p:pic>
      <p:sp>
        <p:nvSpPr>
          <p:cNvPr id="16" name="Oval 15"/>
          <p:cNvSpPr/>
          <p:nvPr/>
        </p:nvSpPr>
        <p:spPr>
          <a:xfrm>
            <a:off x="2051720" y="3915732"/>
            <a:ext cx="432048"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560332" y="4024477"/>
            <a:ext cx="432048"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236296" y="2140108"/>
            <a:ext cx="432048"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flipV="1">
            <a:off x="4860032" y="2622985"/>
            <a:ext cx="864096" cy="4171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790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26" grpId="0" animBg="1"/>
      <p:bldP spid="2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a:t>
            </a:r>
            <a:r>
              <a:rPr lang="en-US" dirty="0">
                <a:solidFill>
                  <a:schemeClr val="tx1">
                    <a:lumMod val="95000"/>
                    <a:lumOff val="5000"/>
                  </a:schemeClr>
                </a:solidFill>
                <a:latin typeface="Times New Roman" charset="0"/>
                <a:ea typeface="Times New Roman" charset="0"/>
                <a:cs typeface="Times New Roman" charset="0"/>
              </a:rPr>
              <a:t>2</a:t>
            </a:r>
            <a:r>
              <a:rPr lang="en-US" dirty="0" smtClean="0">
                <a:solidFill>
                  <a:schemeClr val="tx1">
                    <a:lumMod val="95000"/>
                    <a:lumOff val="5000"/>
                  </a:schemeClr>
                </a:solidFill>
                <a:latin typeface="Times New Roman" charset="0"/>
                <a:ea typeface="Times New Roman" charset="0"/>
                <a:cs typeface="Times New Roman" charset="0"/>
              </a:rPr>
              <a:t>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5" name="Picture 4"/>
          <p:cNvPicPr>
            <a:picLocks noChangeAspect="1"/>
          </p:cNvPicPr>
          <p:nvPr/>
        </p:nvPicPr>
        <p:blipFill>
          <a:blip r:embed="rId3"/>
          <a:stretch>
            <a:fillRect/>
          </a:stretch>
        </p:blipFill>
        <p:spPr>
          <a:xfrm>
            <a:off x="1929089" y="1013039"/>
            <a:ext cx="6636532" cy="1574770"/>
          </a:xfrm>
          <a:prstGeom prst="rect">
            <a:avLst/>
          </a:prstGeom>
        </p:spPr>
      </p:pic>
      <p:pic>
        <p:nvPicPr>
          <p:cNvPr id="6" name="Picture 5"/>
          <p:cNvPicPr>
            <a:picLocks noChangeAspect="1"/>
          </p:cNvPicPr>
          <p:nvPr/>
        </p:nvPicPr>
        <p:blipFill>
          <a:blip r:embed="rId4"/>
          <a:stretch>
            <a:fillRect/>
          </a:stretch>
        </p:blipFill>
        <p:spPr>
          <a:xfrm>
            <a:off x="1980156" y="2928364"/>
            <a:ext cx="6534397" cy="1518557"/>
          </a:xfrm>
          <a:prstGeom prst="rect">
            <a:avLst/>
          </a:prstGeom>
        </p:spPr>
      </p:pic>
      <p:sp>
        <p:nvSpPr>
          <p:cNvPr id="14" name="Oval 13"/>
          <p:cNvSpPr/>
          <p:nvPr/>
        </p:nvSpPr>
        <p:spPr>
          <a:xfrm>
            <a:off x="4932114" y="1742704"/>
            <a:ext cx="1080045"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57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567" y="-160337"/>
            <a:ext cx="7090513" cy="857250"/>
          </a:xfrm>
        </p:spPr>
        <p:txBody>
          <a:bodyPr/>
          <a:lstStyle/>
          <a:p>
            <a:pPr algn="ctr"/>
            <a:r>
              <a:rPr lang="en-US" dirty="0" smtClean="0">
                <a:solidFill>
                  <a:schemeClr val="tx1">
                    <a:lumMod val="95000"/>
                    <a:lumOff val="5000"/>
                  </a:schemeClr>
                </a:solidFill>
                <a:latin typeface="Times New Roman" charset="0"/>
                <a:ea typeface="Times New Roman" charset="0"/>
                <a:cs typeface="Times New Roman" charset="0"/>
              </a:rPr>
              <a:t>Why </a:t>
            </a:r>
            <a:r>
              <a:rPr lang="en-US" dirty="0" smtClean="0">
                <a:solidFill>
                  <a:schemeClr val="tx1">
                    <a:lumMod val="95000"/>
                    <a:lumOff val="5000"/>
                  </a:schemeClr>
                </a:solidFill>
                <a:latin typeface="Times New Roman" charset="0"/>
                <a:ea typeface="Times New Roman" charset="0"/>
                <a:cs typeface="Times New Roman" charset="0"/>
              </a:rPr>
              <a:t>Dual </a:t>
            </a:r>
            <a:r>
              <a:rPr lang="en-US" dirty="0">
                <a:solidFill>
                  <a:schemeClr val="tx1">
                    <a:lumMod val="95000"/>
                    <a:lumOff val="5000"/>
                  </a:schemeClr>
                </a:solidFill>
                <a:latin typeface="Times New Roman" charset="0"/>
                <a:ea typeface="Times New Roman" charset="0"/>
                <a:cs typeface="Times New Roman" charset="0"/>
              </a:rPr>
              <a:t>Q</a:t>
            </a:r>
            <a:r>
              <a:rPr lang="en-US" dirty="0" smtClean="0">
                <a:solidFill>
                  <a:schemeClr val="tx1">
                    <a:lumMod val="95000"/>
                    <a:lumOff val="5000"/>
                  </a:schemeClr>
                </a:solidFill>
                <a:latin typeface="Times New Roman" charset="0"/>
                <a:ea typeface="Times New Roman" charset="0"/>
                <a:cs typeface="Times New Roman" charset="0"/>
              </a:rPr>
              <a:t>uaternions </a:t>
            </a:r>
            <a:r>
              <a:rPr lang="en-US" dirty="0" smtClean="0">
                <a:solidFill>
                  <a:schemeClr val="tx1">
                    <a:lumMod val="95000"/>
                    <a:lumOff val="5000"/>
                  </a:schemeClr>
                </a:solidFill>
                <a:latin typeface="Times New Roman" charset="0"/>
                <a:ea typeface="Times New Roman" charset="0"/>
                <a:cs typeface="Times New Roman" charset="0"/>
              </a:rPr>
              <a:t>(DQs)?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7"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3849" y="958688"/>
            <a:ext cx="1572981"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Introduction</a:t>
            </a:r>
          </a:p>
        </p:txBody>
      </p:sp>
      <p:sp>
        <p:nvSpPr>
          <p:cNvPr id="19"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4" name="dq_op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48064" y="571855"/>
            <a:ext cx="4392042" cy="387866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Content Placeholder 2"/>
          <p:cNvSpPr>
            <a:spLocks noGrp="1"/>
          </p:cNvSpPr>
          <p:nvPr>
            <p:ph idx="1"/>
          </p:nvPr>
        </p:nvSpPr>
        <p:spPr>
          <a:xfrm>
            <a:off x="1847999" y="939988"/>
            <a:ext cx="4380185" cy="2181956"/>
          </a:xfrm>
        </p:spPr>
        <p:txBody>
          <a:bodyPr>
            <a:normAutofit fontScale="92500" lnSpcReduction="20000"/>
          </a:bodyPr>
          <a:lstStyle/>
          <a:p>
            <a:r>
              <a:rPr lang="en-US" sz="2200" dirty="0" smtClean="0">
                <a:latin typeface="Times New Roman" panose="02020603050405020304" pitchFamily="18" charset="0"/>
                <a:cs typeface="Times New Roman" panose="02020603050405020304" pitchFamily="18" charset="0"/>
              </a:rPr>
              <a:t>General 6DOF representation</a:t>
            </a:r>
          </a:p>
          <a:p>
            <a:pPr lvl="1"/>
            <a:r>
              <a:rPr lang="en-US" sz="1700" dirty="0" smtClean="0">
                <a:latin typeface="Times New Roman" panose="02020603050405020304" pitchFamily="18" charset="0"/>
                <a:cs typeface="Times New Roman" panose="02020603050405020304" pitchFamily="18" charset="0"/>
              </a:rPr>
              <a:t>Position: Cartesian coordinates</a:t>
            </a:r>
            <a:endParaRPr lang="en-US" sz="1700" dirty="0">
              <a:latin typeface="Times New Roman" panose="02020603050405020304" pitchFamily="18" charset="0"/>
              <a:cs typeface="Times New Roman" panose="02020603050405020304" pitchFamily="18" charset="0"/>
            </a:endParaRPr>
          </a:p>
          <a:p>
            <a:pPr lvl="1"/>
            <a:r>
              <a:rPr lang="en-US" sz="1700" dirty="0" smtClean="0">
                <a:latin typeface="Times New Roman" panose="02020603050405020304" pitchFamily="18" charset="0"/>
                <a:cs typeface="Times New Roman" panose="02020603050405020304" pitchFamily="18" charset="0"/>
              </a:rPr>
              <a:t>Attitude: Quaternion</a:t>
            </a:r>
          </a:p>
          <a:p>
            <a:pPr lvl="1"/>
            <a:endParaRPr lang="en-US" sz="2000" dirty="0" smtClean="0">
              <a:latin typeface="Times New Roman" panose="02020603050405020304" pitchFamily="18" charset="0"/>
              <a:cs typeface="Times New Roman" panose="02020603050405020304" pitchFamily="18" charset="0"/>
            </a:endParaRPr>
          </a:p>
          <a:p>
            <a:r>
              <a:rPr lang="en-US" sz="2200" dirty="0" smtClean="0">
                <a:latin typeface="Times New Roman" panose="02020603050405020304" pitchFamily="18" charset="0"/>
                <a:cs typeface="Times New Roman" panose="02020603050405020304" pitchFamily="18" charset="0"/>
              </a:rPr>
              <a:t>Dual Quaternion </a:t>
            </a:r>
            <a:r>
              <a:rPr lang="en-US" sz="2200" dirty="0">
                <a:latin typeface="Times New Roman" panose="02020603050405020304" pitchFamily="18" charset="0"/>
                <a:cs typeface="Times New Roman" panose="02020603050405020304" pitchFamily="18" charset="0"/>
              </a:rPr>
              <a:t>6DOF representation</a:t>
            </a:r>
          </a:p>
          <a:p>
            <a:pPr lvl="1"/>
            <a:r>
              <a:rPr lang="en-US" sz="1700" dirty="0">
                <a:latin typeface="Times New Roman" panose="02020603050405020304" pitchFamily="18" charset="0"/>
                <a:cs typeface="Times New Roman" panose="02020603050405020304" pitchFamily="18" charset="0"/>
              </a:rPr>
              <a:t>Position: </a:t>
            </a:r>
            <a:r>
              <a:rPr lang="en-US" sz="1700" dirty="0" smtClean="0">
                <a:latin typeface="Times New Roman" panose="02020603050405020304" pitchFamily="18" charset="0"/>
                <a:cs typeface="Times New Roman" panose="02020603050405020304" pitchFamily="18" charset="0"/>
              </a:rPr>
              <a:t>Quaternion</a:t>
            </a:r>
            <a:endParaRPr lang="en-US" sz="1700" dirty="0">
              <a:latin typeface="Times New Roman" panose="02020603050405020304" pitchFamily="18" charset="0"/>
              <a:cs typeface="Times New Roman" panose="02020603050405020304" pitchFamily="18" charset="0"/>
            </a:endParaRPr>
          </a:p>
          <a:p>
            <a:pPr lvl="1"/>
            <a:r>
              <a:rPr lang="en-US" sz="1700" dirty="0">
                <a:latin typeface="Times New Roman" panose="02020603050405020304" pitchFamily="18" charset="0"/>
                <a:cs typeface="Times New Roman" panose="02020603050405020304" pitchFamily="18" charset="0"/>
              </a:rPr>
              <a:t>Attitude: </a:t>
            </a:r>
            <a:r>
              <a:rPr lang="en-US" sz="1700" dirty="0" smtClean="0">
                <a:latin typeface="Times New Roman" panose="02020603050405020304" pitchFamily="18" charset="0"/>
                <a:cs typeface="Times New Roman" panose="02020603050405020304" pitchFamily="18" charset="0"/>
              </a:rPr>
              <a:t>Quaternion</a:t>
            </a:r>
            <a:endParaRPr lang="en-US" sz="17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p:txBody>
      </p:sp>
      <p:sp>
        <p:nvSpPr>
          <p:cNvPr id="16" name="Content Placeholder 2"/>
          <p:cNvSpPr txBox="1">
            <a:spLocks/>
          </p:cNvSpPr>
          <p:nvPr/>
        </p:nvSpPr>
        <p:spPr>
          <a:xfrm>
            <a:off x="1847999" y="3121944"/>
            <a:ext cx="4236169" cy="195521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smtClean="0">
                <a:latin typeface="Times New Roman" panose="02020603050405020304" pitchFamily="18" charset="0"/>
                <a:cs typeface="Times New Roman" panose="02020603050405020304" pitchFamily="18" charset="0"/>
              </a:rPr>
              <a:t>Characteristics </a:t>
            </a:r>
            <a:r>
              <a:rPr lang="en-US" sz="2000" dirty="0" smtClean="0">
                <a:latin typeface="Times New Roman" panose="02020603050405020304" pitchFamily="18" charset="0"/>
                <a:cs typeface="Times New Roman" panose="02020603050405020304" pitchFamily="18" charset="0"/>
              </a:rPr>
              <a:t>of dual quaternions</a:t>
            </a:r>
          </a:p>
          <a:p>
            <a:pPr lvl="1"/>
            <a:r>
              <a:rPr lang="en-US" sz="1600" dirty="0" smtClean="0">
                <a:latin typeface="Times New Roman" panose="02020603050405020304" pitchFamily="18" charset="0"/>
                <a:cs typeface="Times New Roman" panose="02020603050405020304" pitchFamily="18" charset="0"/>
              </a:rPr>
              <a:t>One transformation for both rotation and translation</a:t>
            </a:r>
          </a:p>
          <a:p>
            <a:pPr lvl="1"/>
            <a:r>
              <a:rPr lang="en-US" sz="1600" dirty="0" smtClean="0">
                <a:latin typeface="Times New Roman" panose="02020603050405020304" pitchFamily="18" charset="0"/>
                <a:cs typeface="Times New Roman" panose="02020603050405020304" pitchFamily="18" charset="0"/>
              </a:rPr>
              <a:t>Compact representation of 6DOF kinematics and dynamics</a:t>
            </a:r>
          </a:p>
          <a:p>
            <a:pPr lvl="1"/>
            <a:r>
              <a:rPr lang="en-US" sz="1600" dirty="0" smtClean="0">
                <a:latin typeface="Times New Roman" panose="02020603050405020304" pitchFamily="18" charset="0"/>
                <a:cs typeface="Times New Roman" panose="02020603050405020304" pitchFamily="18" charset="0"/>
              </a:rPr>
              <a:t>Similar properties as quaternions</a:t>
            </a:r>
          </a:p>
        </p:txBody>
      </p:sp>
      <p:sp>
        <p:nvSpPr>
          <p:cNvPr id="25" name="TextBox 24"/>
          <p:cNvSpPr txBox="1"/>
          <p:nvPr/>
        </p:nvSpPr>
        <p:spPr>
          <a:xfrm>
            <a:off x="6048233" y="4348341"/>
            <a:ext cx="2808312"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1</a:t>
            </a:r>
            <a:r>
              <a:rPr lang="en-US" sz="1200" dirty="0" smtClean="0">
                <a:latin typeface="Times New Roman" charset="0"/>
                <a:ea typeface="Times New Roman" charset="0"/>
                <a:cs typeface="Times New Roman" charset="0"/>
              </a:rPr>
              <a:t>: Animation of DQ motion</a:t>
            </a:r>
            <a:endParaRPr lang="en-US" sz="12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93461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3" restart="whenNotActive" fill="hold" evtFilter="cancelBubble" nodeType="interactiveSeq">
                <p:stCondLst>
                  <p:cond evt="onClick" delay="0">
                    <p:tgtEl>
                      <p:spTgt spid="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4"/>
                                        </p:tgtEl>
                                      </p:cBhvr>
                                    </p:cmd>
                                  </p:childTnLst>
                                </p:cTn>
                              </p:par>
                            </p:childTnLst>
                          </p:cTn>
                        </p:par>
                      </p:childTnLst>
                    </p:cTn>
                  </p:par>
                </p:childTnLst>
              </p:cTn>
              <p:nextCondLst>
                <p:cond evt="onClick" delay="0">
                  <p:tgtEl>
                    <p:spTgt spid="4"/>
                  </p:tgtEl>
                </p:cond>
              </p:nextCondLst>
            </p:seq>
            <p:video>
              <p:cMediaNode vol="80000" mute="1">
                <p:cTn id="38" fill="hold" display="0">
                  <p:stCondLst>
                    <p:cond delay="indefinite"/>
                  </p:stCondLst>
                </p:cTn>
                <p:tgtEl>
                  <p:spTgt spid="4"/>
                </p:tgtEl>
              </p:cMediaNode>
            </p:video>
          </p:childTnLst>
        </p:cTn>
      </p:par>
    </p:tnLst>
    <p:bldLst>
      <p:bldP spid="3" grpId="0" build="p"/>
      <p:bldP spid="16" grpId="0" build="p"/>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a:t>
            </a:r>
            <a:r>
              <a:rPr lang="en-US" dirty="0">
                <a:solidFill>
                  <a:schemeClr val="tx1">
                    <a:lumMod val="95000"/>
                    <a:lumOff val="5000"/>
                  </a:schemeClr>
                </a:solidFill>
                <a:latin typeface="Times New Roman" charset="0"/>
                <a:ea typeface="Times New Roman" charset="0"/>
                <a:cs typeface="Times New Roman" charset="0"/>
              </a:rPr>
              <a:t>2</a:t>
            </a:r>
            <a:r>
              <a:rPr lang="en-US" dirty="0" smtClean="0">
                <a:solidFill>
                  <a:schemeClr val="tx1">
                    <a:lumMod val="95000"/>
                    <a:lumOff val="5000"/>
                  </a:schemeClr>
                </a:solidFill>
                <a:latin typeface="Times New Roman" charset="0"/>
                <a:ea typeface="Times New Roman" charset="0"/>
                <a:cs typeface="Times New Roman" charset="0"/>
              </a:rPr>
              <a:t>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1833950" y="912500"/>
            <a:ext cx="6660232" cy="3430019"/>
          </a:xfrm>
          <a:prstGeom prst="rect">
            <a:avLst/>
          </a:prstGeom>
        </p:spPr>
      </p:pic>
    </p:spTree>
    <p:extLst>
      <p:ext uri="{BB962C8B-B14F-4D97-AF65-F5344CB8AC3E}">
        <p14:creationId xmlns:p14="http://schemas.microsoft.com/office/powerpoint/2010/main" val="17140835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a:t>
            </a:r>
            <a:r>
              <a:rPr lang="en-US" dirty="0">
                <a:solidFill>
                  <a:schemeClr val="tx1">
                    <a:lumMod val="95000"/>
                    <a:lumOff val="5000"/>
                  </a:schemeClr>
                </a:solidFill>
                <a:latin typeface="Times New Roman" charset="0"/>
                <a:ea typeface="Times New Roman" charset="0"/>
                <a:cs typeface="Times New Roman" charset="0"/>
              </a:rPr>
              <a:t>2</a:t>
            </a:r>
            <a:r>
              <a:rPr lang="en-US" dirty="0" smtClean="0">
                <a:solidFill>
                  <a:schemeClr val="tx1">
                    <a:lumMod val="95000"/>
                    <a:lumOff val="5000"/>
                  </a:schemeClr>
                </a:solidFill>
                <a:latin typeface="Times New Roman" charset="0"/>
                <a:ea typeface="Times New Roman" charset="0"/>
                <a:cs typeface="Times New Roman" charset="0"/>
              </a:rPr>
              <a:t>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3"/>
          <a:stretch>
            <a:fillRect/>
          </a:stretch>
        </p:blipFill>
        <p:spPr>
          <a:xfrm>
            <a:off x="2051719" y="903124"/>
            <a:ext cx="6641182" cy="3324810"/>
          </a:xfrm>
          <a:prstGeom prst="rect">
            <a:avLst/>
          </a:prstGeom>
        </p:spPr>
      </p:pic>
    </p:spTree>
    <p:extLst>
      <p:ext uri="{BB962C8B-B14F-4D97-AF65-F5344CB8AC3E}">
        <p14:creationId xmlns:p14="http://schemas.microsoft.com/office/powerpoint/2010/main" val="21293197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18906" y="-230667"/>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DQ Scenario 1 and 2 </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2627784" y="649354"/>
            <a:ext cx="5616624" cy="4133718"/>
          </a:xfrm>
          <a:prstGeom prst="rect">
            <a:avLst/>
          </a:prstGeom>
        </p:spPr>
      </p:pic>
      <p:sp>
        <p:nvSpPr>
          <p:cNvPr id="5" name="Rounded Rectangle 4"/>
          <p:cNvSpPr/>
          <p:nvPr/>
        </p:nvSpPr>
        <p:spPr>
          <a:xfrm>
            <a:off x="2627784" y="649354"/>
            <a:ext cx="1080120" cy="1240834"/>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p:cNvSpPr/>
          <p:nvPr/>
        </p:nvSpPr>
        <p:spPr>
          <a:xfrm>
            <a:off x="3635896" y="662384"/>
            <a:ext cx="360040" cy="1240834"/>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3933158" y="662384"/>
            <a:ext cx="338278" cy="1240834"/>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3933158" y="1890188"/>
            <a:ext cx="356595" cy="893051"/>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3933158" y="3690068"/>
            <a:ext cx="366457" cy="893051"/>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3933158" y="2816566"/>
            <a:ext cx="366457" cy="846694"/>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2736924" y="2816566"/>
            <a:ext cx="428603" cy="846694"/>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177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a:bodyPr>
          <a:lstStyle/>
          <a:p>
            <a:pPr algn="ctr"/>
            <a:r>
              <a:rPr lang="en-US" sz="4000" dirty="0" smtClean="0">
                <a:latin typeface="Times New Roman" charset="0"/>
                <a:ea typeface="Times New Roman" charset="0"/>
                <a:cs typeface="Times New Roman" charset="0"/>
              </a:rPr>
              <a:t>Results: Mapping</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8815996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07704" y="-235829"/>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Mapping </a:t>
            </a:r>
            <a:r>
              <a:rPr lang="en-US" dirty="0" err="1" smtClean="0">
                <a:solidFill>
                  <a:schemeClr val="tx1">
                    <a:lumMod val="95000"/>
                    <a:lumOff val="5000"/>
                  </a:schemeClr>
                </a:solidFill>
                <a:latin typeface="Times New Roman" charset="0"/>
                <a:ea typeface="Times New Roman" charset="0"/>
                <a:cs typeface="Times New Roman" charset="0"/>
              </a:rPr>
              <a:t>Initialisation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517319"/>
            <a:ext cx="6031975" cy="4243425"/>
          </a:xfrm>
          <a:prstGeom prst="rect">
            <a:avLst/>
          </a:prstGeom>
        </p:spPr>
      </p:pic>
    </p:spTree>
    <p:extLst>
      <p:ext uri="{BB962C8B-B14F-4D97-AF65-F5344CB8AC3E}">
        <p14:creationId xmlns:p14="http://schemas.microsoft.com/office/powerpoint/2010/main" val="41006123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07704" y="-235829"/>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Mapping </a:t>
            </a:r>
            <a:r>
              <a:rPr lang="en-US" dirty="0" err="1" smtClean="0">
                <a:solidFill>
                  <a:schemeClr val="tx1">
                    <a:lumMod val="95000"/>
                    <a:lumOff val="5000"/>
                  </a:schemeClr>
                </a:solidFill>
                <a:latin typeface="Times New Roman" charset="0"/>
                <a:ea typeface="Times New Roman" charset="0"/>
                <a:cs typeface="Times New Roman" charset="0"/>
              </a:rPr>
              <a:t>Initialisation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08" y="542290"/>
            <a:ext cx="4835331" cy="4347846"/>
          </a:xfrm>
          <a:prstGeom prst="rect">
            <a:avLst/>
          </a:prstGeom>
        </p:spPr>
      </p:pic>
    </p:spTree>
    <p:extLst>
      <p:ext uri="{BB962C8B-B14F-4D97-AF65-F5344CB8AC3E}">
        <p14:creationId xmlns:p14="http://schemas.microsoft.com/office/powerpoint/2010/main" val="9391285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71440" y="268288"/>
            <a:ext cx="6985446" cy="4392488"/>
          </a:xfrm>
        </p:spPr>
        <p:txBody>
          <a:bodyPr>
            <a:noAutofit/>
          </a:bodyPr>
          <a:lstStyle/>
          <a:p>
            <a:pPr marL="514350" indent="-514350">
              <a:buFont typeface="+mj-lt"/>
              <a:buAutoNum type="arabicPeriod"/>
            </a:pPr>
            <a:r>
              <a:rPr lang="en-US" sz="1300" dirty="0" smtClean="0">
                <a:latin typeface="Times New Roman" charset="0"/>
                <a:ea typeface="Times New Roman" charset="0"/>
                <a:cs typeface="Times New Roman" charset="0"/>
              </a:rPr>
              <a:t>Dynamic </a:t>
            </a:r>
            <a:r>
              <a:rPr lang="en-US" sz="1300" dirty="0" err="1" smtClean="0">
                <a:latin typeface="Times New Roman" charset="0"/>
                <a:ea typeface="Times New Roman" charset="0"/>
                <a:cs typeface="Times New Roman" charset="0"/>
              </a:rPr>
              <a:t>SCvx</a:t>
            </a:r>
            <a:r>
              <a:rPr lang="en-US" sz="1300" dirty="0" smtClean="0">
                <a:latin typeface="Times New Roman" charset="0"/>
                <a:ea typeface="Times New Roman" charset="0"/>
                <a:cs typeface="Times New Roman" charset="0"/>
              </a:rPr>
              <a:t> method does prove to be a method to enable autonomous guidance for an accurate and safe asteroid descent, but it requires some further research to be robust and stable. </a:t>
            </a:r>
          </a:p>
          <a:p>
            <a:pPr marL="514350" indent="-514350">
              <a:buFont typeface="+mj-lt"/>
              <a:buAutoNum type="arabicPeriod"/>
            </a:pPr>
            <a:endParaRPr lang="en-US" sz="1300" dirty="0" smtClean="0">
              <a:latin typeface="Times New Roman" charset="0"/>
              <a:ea typeface="Times New Roman" charset="0"/>
              <a:cs typeface="Times New Roman" charset="0"/>
            </a:endParaRPr>
          </a:p>
          <a:p>
            <a:pPr marL="514350" indent="-514350">
              <a:buFont typeface="+mj-lt"/>
              <a:buAutoNum type="arabicPeriod"/>
            </a:pPr>
            <a:r>
              <a:rPr lang="en-US" sz="1300" dirty="0" smtClean="0">
                <a:latin typeface="Times New Roman" charset="0"/>
                <a:ea typeface="Times New Roman" charset="0"/>
                <a:cs typeface="Times New Roman" charset="0"/>
              </a:rPr>
              <a:t>The </a:t>
            </a:r>
            <a:r>
              <a:rPr lang="en-US" sz="1300" dirty="0">
                <a:latin typeface="Times New Roman" charset="0"/>
                <a:ea typeface="Times New Roman" charset="0"/>
                <a:cs typeface="Times New Roman" charset="0"/>
              </a:rPr>
              <a:t>dynamic iterative process, </a:t>
            </a:r>
            <a:r>
              <a:rPr lang="en-US" sz="1300" dirty="0" smtClean="0">
                <a:latin typeface="Times New Roman" charset="0"/>
                <a:ea typeface="Times New Roman" charset="0"/>
                <a:cs typeface="Times New Roman" charset="0"/>
              </a:rPr>
              <a:t>converges to give a </a:t>
            </a:r>
            <a:r>
              <a:rPr lang="en-US" sz="1300" dirty="0">
                <a:latin typeface="Times New Roman" charset="0"/>
                <a:ea typeface="Times New Roman" charset="0"/>
                <a:cs typeface="Times New Roman" charset="0"/>
              </a:rPr>
              <a:t>lower thrust profile, which </a:t>
            </a:r>
            <a:r>
              <a:rPr lang="en-US" sz="1300" dirty="0" smtClean="0">
                <a:latin typeface="Times New Roman" charset="0"/>
                <a:ea typeface="Times New Roman" charset="0"/>
                <a:cs typeface="Times New Roman" charset="0"/>
              </a:rPr>
              <a:t>means lower </a:t>
            </a:r>
            <a:r>
              <a:rPr lang="en-US" sz="1300" dirty="0">
                <a:latin typeface="Times New Roman" charset="0"/>
                <a:ea typeface="Times New Roman" charset="0"/>
                <a:cs typeface="Times New Roman" charset="0"/>
              </a:rPr>
              <a:t>propellant </a:t>
            </a:r>
            <a:r>
              <a:rPr lang="en-US" sz="1300" dirty="0" smtClean="0">
                <a:latin typeface="Times New Roman" charset="0"/>
                <a:ea typeface="Times New Roman" charset="0"/>
                <a:cs typeface="Times New Roman" charset="0"/>
              </a:rPr>
              <a:t>consumption as </a:t>
            </a:r>
            <a:r>
              <a:rPr lang="en-US" sz="1300" dirty="0">
                <a:latin typeface="Times New Roman" charset="0"/>
                <a:ea typeface="Times New Roman" charset="0"/>
                <a:cs typeface="Times New Roman" charset="0"/>
              </a:rPr>
              <a:t>compared to </a:t>
            </a:r>
            <a:r>
              <a:rPr lang="en-US" sz="1300" dirty="0" err="1" smtClean="0">
                <a:latin typeface="Times New Roman" charset="0"/>
                <a:ea typeface="Times New Roman" charset="0"/>
                <a:cs typeface="Times New Roman" charset="0"/>
              </a:rPr>
              <a:t>Szmuk</a:t>
            </a:r>
            <a:r>
              <a:rPr lang="en-US" sz="1300" dirty="0" smtClean="0">
                <a:latin typeface="Times New Roman" charset="0"/>
                <a:ea typeface="Times New Roman" charset="0"/>
                <a:cs typeface="Times New Roman" charset="0"/>
              </a:rPr>
              <a:t> </a:t>
            </a:r>
            <a:r>
              <a:rPr lang="en-US" sz="1300" dirty="0">
                <a:latin typeface="Times New Roman" charset="0"/>
                <a:ea typeface="Times New Roman" charset="0"/>
                <a:cs typeface="Times New Roman" charset="0"/>
              </a:rPr>
              <a:t>et al. (2017</a:t>
            </a:r>
            <a:r>
              <a:rPr lang="en-US" sz="1300" dirty="0" smtClean="0">
                <a:latin typeface="Times New Roman" charset="0"/>
                <a:ea typeface="Times New Roman" charset="0"/>
                <a:cs typeface="Times New Roman" charset="0"/>
              </a:rPr>
              <a:t>). </a:t>
            </a:r>
          </a:p>
          <a:p>
            <a:pPr marL="514350" indent="-514350">
              <a:buFont typeface="+mj-lt"/>
              <a:buAutoNum type="arabicPeriod"/>
            </a:pPr>
            <a:endParaRPr lang="en-US" sz="1300" dirty="0" smtClean="0">
              <a:latin typeface="Times New Roman" charset="0"/>
              <a:ea typeface="Times New Roman" charset="0"/>
              <a:cs typeface="Times New Roman" charset="0"/>
            </a:endParaRPr>
          </a:p>
          <a:p>
            <a:pPr marL="514350" indent="-514350">
              <a:buFont typeface="+mj-lt"/>
              <a:buAutoNum type="arabicPeriod"/>
            </a:pPr>
            <a:r>
              <a:rPr lang="en-US" sz="1300" dirty="0">
                <a:latin typeface="Times New Roman" charset="0"/>
                <a:ea typeface="Times New Roman" charset="0"/>
                <a:cs typeface="Times New Roman" charset="0"/>
              </a:rPr>
              <a:t>The iterative DQ successive </a:t>
            </a:r>
            <a:r>
              <a:rPr lang="en-US" sz="1300" dirty="0" err="1">
                <a:latin typeface="Times New Roman" charset="0"/>
                <a:ea typeface="Times New Roman" charset="0"/>
                <a:cs typeface="Times New Roman" charset="0"/>
              </a:rPr>
              <a:t>convexification</a:t>
            </a:r>
            <a:r>
              <a:rPr lang="en-US" sz="1300" dirty="0">
                <a:latin typeface="Times New Roman" charset="0"/>
                <a:ea typeface="Times New Roman" charset="0"/>
                <a:cs typeface="Times New Roman" charset="0"/>
              </a:rPr>
              <a:t> method converges in less than 10 iterations within 7 secs (</a:t>
            </a:r>
            <a:r>
              <a:rPr lang="en-US" sz="1300" dirty="0" err="1">
                <a:latin typeface="Times New Roman" charset="0"/>
                <a:ea typeface="Times New Roman" charset="0"/>
                <a:cs typeface="Times New Roman" charset="0"/>
              </a:rPr>
              <a:t>optimiser</a:t>
            </a:r>
            <a:r>
              <a:rPr lang="en-US" sz="1300" dirty="0">
                <a:latin typeface="Times New Roman" charset="0"/>
                <a:ea typeface="Times New Roman" charset="0"/>
                <a:cs typeface="Times New Roman" charset="0"/>
              </a:rPr>
              <a:t> time) for the Mars </a:t>
            </a:r>
            <a:r>
              <a:rPr lang="en-US" sz="1300" dirty="0" smtClean="0">
                <a:latin typeface="Times New Roman" charset="0"/>
                <a:ea typeface="Times New Roman" charset="0"/>
                <a:cs typeface="Times New Roman" charset="0"/>
              </a:rPr>
              <a:t>descent and therefore can be implemented in a real time application</a:t>
            </a:r>
            <a:endParaRPr lang="en-US" sz="1300" dirty="0">
              <a:latin typeface="Times New Roman" charset="0"/>
              <a:ea typeface="Times New Roman" charset="0"/>
              <a:cs typeface="Times New Roman" charset="0"/>
            </a:endParaRPr>
          </a:p>
          <a:p>
            <a:pPr marL="514350" indent="-514350">
              <a:buFont typeface="+mj-lt"/>
              <a:buAutoNum type="arabicPeriod"/>
            </a:pPr>
            <a:endParaRPr lang="en-US" sz="1300" dirty="0" smtClean="0">
              <a:latin typeface="Times New Roman" charset="0"/>
              <a:ea typeface="Times New Roman" charset="0"/>
              <a:cs typeface="Times New Roman" charset="0"/>
            </a:endParaRPr>
          </a:p>
          <a:p>
            <a:pPr marL="514350" indent="-514350">
              <a:buFont typeface="+mj-lt"/>
              <a:buAutoNum type="arabicPeriod"/>
            </a:pPr>
            <a:r>
              <a:rPr lang="en-US" sz="1300" dirty="0" smtClean="0">
                <a:latin typeface="Times New Roman" charset="0"/>
                <a:ea typeface="Times New Roman" charset="0"/>
                <a:cs typeface="Times New Roman" charset="0"/>
              </a:rPr>
              <a:t>6DOF </a:t>
            </a:r>
            <a:r>
              <a:rPr lang="en-US" sz="1300" dirty="0">
                <a:latin typeface="Times New Roman" charset="0"/>
                <a:ea typeface="Times New Roman" charset="0"/>
                <a:cs typeface="Times New Roman" charset="0"/>
              </a:rPr>
              <a:t>relative frame dynamics with DQs </a:t>
            </a:r>
            <a:r>
              <a:rPr lang="en-US" sz="1300" dirty="0" smtClean="0">
                <a:latin typeface="Times New Roman" charset="0"/>
                <a:ea typeface="Times New Roman" charset="0"/>
                <a:cs typeface="Times New Roman" charset="0"/>
              </a:rPr>
              <a:t>have </a:t>
            </a:r>
            <a:r>
              <a:rPr lang="en-US" sz="1300" dirty="0">
                <a:latin typeface="Times New Roman" charset="0"/>
                <a:ea typeface="Times New Roman" charset="0"/>
                <a:cs typeface="Times New Roman" charset="0"/>
              </a:rPr>
              <a:t>been </a:t>
            </a:r>
            <a:r>
              <a:rPr lang="en-US" sz="1300" dirty="0" smtClean="0">
                <a:latin typeface="Times New Roman" charset="0"/>
                <a:ea typeface="Times New Roman" charset="0"/>
                <a:cs typeface="Times New Roman" charset="0"/>
              </a:rPr>
              <a:t>derived and </a:t>
            </a:r>
            <a:r>
              <a:rPr lang="en-US" sz="1300" dirty="0" smtClean="0">
                <a:latin typeface="Times New Roman" charset="0"/>
                <a:ea typeface="Times New Roman" charset="0"/>
                <a:cs typeface="Times New Roman" charset="0"/>
              </a:rPr>
              <a:t>verified for the purpose of this thesis and can be used for further research work.</a:t>
            </a:r>
            <a:endParaRPr lang="en-US" sz="1300" dirty="0" smtClean="0">
              <a:latin typeface="Times New Roman" charset="0"/>
              <a:ea typeface="Times New Roman" charset="0"/>
              <a:cs typeface="Times New Roman" charset="0"/>
            </a:endParaRPr>
          </a:p>
          <a:p>
            <a:pPr marL="514350" indent="-514350">
              <a:buFont typeface="+mj-lt"/>
              <a:buAutoNum type="arabicPeriod"/>
            </a:pPr>
            <a:endParaRPr lang="en-US" sz="1300" dirty="0">
              <a:latin typeface="Times New Roman" charset="0"/>
              <a:ea typeface="Times New Roman" charset="0"/>
              <a:cs typeface="Times New Roman" charset="0"/>
            </a:endParaRPr>
          </a:p>
          <a:p>
            <a:pPr marL="514350" indent="-514350">
              <a:buFont typeface="+mj-lt"/>
              <a:buAutoNum type="arabicPeriod"/>
            </a:pPr>
            <a:r>
              <a:rPr lang="en-US" sz="1300" dirty="0" smtClean="0">
                <a:latin typeface="Times New Roman" charset="0"/>
                <a:ea typeface="Times New Roman" charset="0"/>
                <a:cs typeface="Times New Roman" charset="0"/>
              </a:rPr>
              <a:t>A complex relationship between penalty </a:t>
            </a:r>
            <a:r>
              <a:rPr lang="en-US" sz="1300" dirty="0">
                <a:latin typeface="Times New Roman" charset="0"/>
                <a:ea typeface="Times New Roman" charset="0"/>
                <a:cs typeface="Times New Roman" charset="0"/>
              </a:rPr>
              <a:t>weight values, the propellant mass to be </a:t>
            </a:r>
            <a:r>
              <a:rPr lang="en-US" sz="1300" dirty="0" err="1">
                <a:latin typeface="Times New Roman" charset="0"/>
                <a:ea typeface="Times New Roman" charset="0"/>
                <a:cs typeface="Times New Roman" charset="0"/>
              </a:rPr>
              <a:t>optimised</a:t>
            </a:r>
            <a:r>
              <a:rPr lang="en-US" sz="1300" dirty="0">
                <a:latin typeface="Times New Roman" charset="0"/>
                <a:ea typeface="Times New Roman" charset="0"/>
                <a:cs typeface="Times New Roman" charset="0"/>
              </a:rPr>
              <a:t>, the sensitivity of ECOS to scaling and final time </a:t>
            </a:r>
            <a:r>
              <a:rPr lang="en-US" sz="1300" dirty="0" smtClean="0">
                <a:latin typeface="Times New Roman" charset="0"/>
                <a:ea typeface="Times New Roman" charset="0"/>
                <a:cs typeface="Times New Roman" charset="0"/>
              </a:rPr>
              <a:t>has been found and needs further research.</a:t>
            </a:r>
            <a:endParaRPr lang="en-US" sz="1300" dirty="0">
              <a:latin typeface="Times New Roman" charset="0"/>
              <a:ea typeface="Times New Roman" charset="0"/>
              <a:cs typeface="Times New Roman" charset="0"/>
            </a:endParaRPr>
          </a:p>
          <a:p>
            <a:pPr marL="514350" indent="-514350">
              <a:buFont typeface="+mj-lt"/>
              <a:buAutoNum type="arabicPeriod"/>
            </a:pPr>
            <a:endParaRPr lang="en-US" sz="1300" dirty="0" smtClean="0">
              <a:latin typeface="Times New Roman" charset="0"/>
              <a:ea typeface="Times New Roman" charset="0"/>
              <a:cs typeface="Times New Roman" charset="0"/>
            </a:endParaRPr>
          </a:p>
          <a:p>
            <a:pPr marL="514350" indent="-514350">
              <a:buFont typeface="+mj-lt"/>
              <a:buAutoNum type="arabicPeriod"/>
            </a:pPr>
            <a:r>
              <a:rPr lang="en-US" sz="1300" dirty="0">
                <a:latin typeface="Times New Roman" charset="0"/>
                <a:ea typeface="Times New Roman" charset="0"/>
                <a:cs typeface="Times New Roman" charset="0"/>
              </a:rPr>
              <a:t>Initial framework and underlying logic from SBMPO has been established for future work</a:t>
            </a:r>
            <a:r>
              <a:rPr lang="en-US" sz="1300" dirty="0" smtClean="0">
                <a:latin typeface="Times New Roman" charset="0"/>
                <a:ea typeface="Times New Roman" charset="0"/>
                <a:cs typeface="Times New Roman" charset="0"/>
              </a:rPr>
              <a:t>.</a:t>
            </a:r>
            <a:endParaRPr lang="en-US" sz="1300" dirty="0">
              <a:latin typeface="Times New Roman" charset="0"/>
              <a:ea typeface="Times New Roman" charset="0"/>
              <a:cs typeface="Times New Roman" charset="0"/>
            </a:endParaRPr>
          </a:p>
          <a:p>
            <a:pPr marL="514350" indent="-514350">
              <a:buFont typeface="+mj-lt"/>
              <a:buAutoNum type="arabicPeriod"/>
            </a:pPr>
            <a:endParaRPr lang="en-US" sz="1300" dirty="0">
              <a:latin typeface="Times New Roman" charset="0"/>
              <a:ea typeface="Times New Roman" charset="0"/>
              <a:cs typeface="Times New Roman" charset="0"/>
            </a:endParaRPr>
          </a:p>
          <a:p>
            <a:pPr marL="514350" indent="-514350">
              <a:buFont typeface="+mj-lt"/>
              <a:buAutoNum type="arabicPeriod"/>
            </a:pPr>
            <a:endParaRPr lang="en-US" sz="1300" dirty="0">
              <a:latin typeface="Times New Roman" charset="0"/>
              <a:ea typeface="Times New Roman" charset="0"/>
              <a:cs typeface="Times New Roman" charset="0"/>
            </a:endParaRPr>
          </a:p>
          <a:p>
            <a:pPr marL="514350" indent="-514350">
              <a:buFont typeface="+mj-lt"/>
              <a:buAutoNum type="arabicPeriod"/>
            </a:pPr>
            <a:endParaRPr lang="en-US" sz="1300" dirty="0">
              <a:latin typeface="Times New Roman" charset="0"/>
              <a:ea typeface="Times New Roman" charset="0"/>
              <a:cs typeface="Times New Roman" charset="0"/>
            </a:endParaRPr>
          </a:p>
          <a:p>
            <a:pPr marL="514350" indent="-514350">
              <a:buFont typeface="+mj-lt"/>
              <a:buAutoNum type="arabicPeriod"/>
            </a:pPr>
            <a:endParaRPr lang="en-US" sz="1300" dirty="0">
              <a:latin typeface="Times New Roman" charset="0"/>
              <a:ea typeface="Times New Roman" charset="0"/>
              <a:cs typeface="Times New Roman" charset="0"/>
            </a:endParaRPr>
          </a:p>
        </p:txBody>
      </p:sp>
      <p:sp>
        <p:nvSpPr>
          <p:cNvPr id="25"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29119" y="2816566"/>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31"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2"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195473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8662" y="442332"/>
            <a:ext cx="6911001" cy="4680520"/>
          </a:xfrm>
        </p:spPr>
        <p:txBody>
          <a:bodyPr>
            <a:noAutofit/>
          </a:bodyPr>
          <a:lstStyle/>
          <a:p>
            <a:pPr marL="514350" indent="-514350">
              <a:buFont typeface="+mj-lt"/>
              <a:buAutoNum type="arabicPeriod"/>
            </a:pPr>
            <a:r>
              <a:rPr lang="en-US" sz="1400" dirty="0">
                <a:latin typeface="Times New Roman" charset="0"/>
                <a:ea typeface="Times New Roman" charset="0"/>
                <a:cs typeface="Times New Roman" charset="0"/>
              </a:rPr>
              <a:t>The SMBPO algorithm needs to be completed </a:t>
            </a:r>
            <a:r>
              <a:rPr lang="en-US" sz="1400" dirty="0" smtClean="0">
                <a:latin typeface="Times New Roman" charset="0"/>
                <a:ea typeface="Times New Roman" charset="0"/>
                <a:cs typeface="Times New Roman" charset="0"/>
              </a:rPr>
              <a:t>to lead </a:t>
            </a:r>
            <a:r>
              <a:rPr lang="en-US" sz="1400" dirty="0">
                <a:latin typeface="Times New Roman" charset="0"/>
                <a:ea typeface="Times New Roman" charset="0"/>
                <a:cs typeface="Times New Roman" charset="0"/>
              </a:rPr>
              <a:t>to lower global mapping phase times for actual </a:t>
            </a:r>
            <a:r>
              <a:rPr lang="en-US" sz="1400" dirty="0" smtClean="0">
                <a:latin typeface="Times New Roman" charset="0"/>
                <a:ea typeface="Times New Roman" charset="0"/>
                <a:cs typeface="Times New Roman" charset="0"/>
              </a:rPr>
              <a:t>missions</a:t>
            </a:r>
            <a:r>
              <a:rPr lang="en-US" sz="1400" dirty="0" smtClean="0">
                <a:latin typeface="Times New Roman" charset="0"/>
                <a:ea typeface="Times New Roman" charset="0"/>
                <a:cs typeface="Times New Roman" charset="0"/>
              </a:rPr>
              <a:t>.</a:t>
            </a:r>
          </a:p>
          <a:p>
            <a:pPr marL="514350" indent="-514350">
              <a:buFont typeface="+mj-lt"/>
              <a:buAutoNum type="arabicPeriod"/>
            </a:pPr>
            <a:endParaRPr lang="en-US" sz="1400" dirty="0" smtClean="0">
              <a:latin typeface="Times New Roman" charset="0"/>
              <a:ea typeface="Times New Roman" charset="0"/>
              <a:cs typeface="Times New Roman" charset="0"/>
            </a:endParaRPr>
          </a:p>
          <a:p>
            <a:pPr marL="514350" indent="-514350">
              <a:buFont typeface="+mj-lt"/>
              <a:buAutoNum type="arabicPeriod"/>
            </a:pPr>
            <a:r>
              <a:rPr lang="en-US" sz="1400" dirty="0" smtClean="0">
                <a:latin typeface="Times New Roman" charset="0"/>
                <a:ea typeface="Times New Roman" charset="0"/>
                <a:cs typeface="Times New Roman" charset="0"/>
              </a:rPr>
              <a:t>An </a:t>
            </a:r>
            <a:r>
              <a:rPr lang="en-US" sz="1400" dirty="0" smtClean="0">
                <a:latin typeface="Times New Roman" charset="0"/>
                <a:ea typeface="Times New Roman" charset="0"/>
                <a:cs typeface="Times New Roman" charset="0"/>
              </a:rPr>
              <a:t>optimal </a:t>
            </a:r>
            <a:r>
              <a:rPr lang="en-US" sz="1400" dirty="0">
                <a:latin typeface="Times New Roman" charset="0"/>
                <a:ea typeface="Times New Roman" charset="0"/>
                <a:cs typeface="Times New Roman" charset="0"/>
              </a:rPr>
              <a:t>time to </a:t>
            </a:r>
            <a:r>
              <a:rPr lang="en-US" sz="1400" dirty="0" smtClean="0">
                <a:latin typeface="Times New Roman" charset="0"/>
                <a:ea typeface="Times New Roman" charset="0"/>
                <a:cs typeface="Times New Roman" charset="0"/>
              </a:rPr>
              <a:t>go algorithm should be implemented for the descent phase. </a:t>
            </a:r>
            <a:endParaRPr lang="en-US" sz="1400" dirty="0" smtClean="0">
              <a:latin typeface="Times New Roman" charset="0"/>
              <a:ea typeface="Times New Roman" charset="0"/>
              <a:cs typeface="Times New Roman" charset="0"/>
            </a:endParaRPr>
          </a:p>
          <a:p>
            <a:pPr marL="514350" indent="-514350">
              <a:buFont typeface="+mj-lt"/>
              <a:buAutoNum type="arabicPeriod"/>
            </a:pPr>
            <a:endParaRPr lang="en-US" sz="1400" dirty="0" smtClean="0">
              <a:latin typeface="Times New Roman" charset="0"/>
              <a:ea typeface="Times New Roman" charset="0"/>
              <a:cs typeface="Times New Roman" charset="0"/>
            </a:endParaRPr>
          </a:p>
          <a:p>
            <a:pPr marL="514350" indent="-514350">
              <a:buFont typeface="+mj-lt"/>
              <a:buAutoNum type="arabicPeriod"/>
            </a:pPr>
            <a:r>
              <a:rPr lang="en-US" sz="1400" dirty="0" smtClean="0">
                <a:latin typeface="Times New Roman" charset="0"/>
                <a:ea typeface="Times New Roman" charset="0"/>
                <a:cs typeface="Times New Roman" charset="0"/>
              </a:rPr>
              <a:t>The </a:t>
            </a:r>
            <a:r>
              <a:rPr lang="en-US" sz="1400" dirty="0">
                <a:latin typeface="Times New Roman" charset="0"/>
                <a:ea typeface="Times New Roman" charset="0"/>
                <a:cs typeface="Times New Roman" charset="0"/>
              </a:rPr>
              <a:t>exact relation </a:t>
            </a:r>
            <a:r>
              <a:rPr lang="en-US" sz="1400" dirty="0" smtClean="0">
                <a:latin typeface="Times New Roman" charset="0"/>
                <a:ea typeface="Times New Roman" charset="0"/>
                <a:cs typeface="Times New Roman" charset="0"/>
              </a:rPr>
              <a:t>between the </a:t>
            </a:r>
            <a:r>
              <a:rPr lang="en-US" sz="1400" dirty="0">
                <a:latin typeface="Times New Roman" charset="0"/>
                <a:ea typeface="Times New Roman" charset="0"/>
                <a:cs typeface="Times New Roman" charset="0"/>
              </a:rPr>
              <a:t>scale of the penalty weights for virtual controls and trust region and non linear constraints has to </a:t>
            </a:r>
            <a:r>
              <a:rPr lang="en-US" sz="1400" dirty="0" smtClean="0">
                <a:latin typeface="Times New Roman" charset="0"/>
                <a:ea typeface="Times New Roman" charset="0"/>
                <a:cs typeface="Times New Roman" charset="0"/>
              </a:rPr>
              <a:t>be figured </a:t>
            </a:r>
            <a:r>
              <a:rPr lang="en-US" sz="1400" dirty="0">
                <a:latin typeface="Times New Roman" charset="0"/>
                <a:ea typeface="Times New Roman" charset="0"/>
                <a:cs typeface="Times New Roman" charset="0"/>
              </a:rPr>
              <a:t>out. </a:t>
            </a:r>
            <a:endParaRPr lang="en-US" sz="1400" dirty="0" smtClean="0">
              <a:latin typeface="Times New Roman" charset="0"/>
              <a:ea typeface="Times New Roman" charset="0"/>
              <a:cs typeface="Times New Roman" charset="0"/>
            </a:endParaRPr>
          </a:p>
          <a:p>
            <a:pPr marL="514350" indent="-514350">
              <a:buFont typeface="+mj-lt"/>
              <a:buAutoNum type="arabicPeriod"/>
            </a:pPr>
            <a:endParaRPr lang="en-US" sz="1400" dirty="0">
              <a:latin typeface="Times New Roman" charset="0"/>
              <a:ea typeface="Times New Roman" charset="0"/>
              <a:cs typeface="Times New Roman" charset="0"/>
            </a:endParaRPr>
          </a:p>
          <a:p>
            <a:pPr marL="514350" indent="-514350">
              <a:buFont typeface="+mj-lt"/>
              <a:buAutoNum type="arabicPeriod"/>
            </a:pPr>
            <a:r>
              <a:rPr lang="en-US" sz="1400" dirty="0">
                <a:latin typeface="Times New Roman" charset="0"/>
                <a:ea typeface="Times New Roman" charset="0"/>
                <a:cs typeface="Times New Roman" charset="0"/>
              </a:rPr>
              <a:t>Use of other convex </a:t>
            </a:r>
            <a:r>
              <a:rPr lang="en-US" sz="1400" dirty="0" err="1">
                <a:latin typeface="Times New Roman" charset="0"/>
                <a:ea typeface="Times New Roman" charset="0"/>
                <a:cs typeface="Times New Roman" charset="0"/>
              </a:rPr>
              <a:t>optimisers</a:t>
            </a:r>
            <a:r>
              <a:rPr lang="en-US" sz="1400" dirty="0">
                <a:latin typeface="Times New Roman" charset="0"/>
                <a:ea typeface="Times New Roman" charset="0"/>
                <a:cs typeface="Times New Roman" charset="0"/>
              </a:rPr>
              <a:t> with the </a:t>
            </a:r>
            <a:r>
              <a:rPr lang="en-US" sz="1400" dirty="0" err="1">
                <a:latin typeface="Times New Roman" charset="0"/>
                <a:ea typeface="Times New Roman" charset="0"/>
                <a:cs typeface="Times New Roman" charset="0"/>
              </a:rPr>
              <a:t>SCvx</a:t>
            </a:r>
            <a:r>
              <a:rPr lang="en-US" sz="1400" dirty="0">
                <a:latin typeface="Times New Roman" charset="0"/>
                <a:ea typeface="Times New Roman" charset="0"/>
                <a:cs typeface="Times New Roman" charset="0"/>
              </a:rPr>
              <a:t> problem needs to be investigated for better performance under badly scaled problem parameters</a:t>
            </a:r>
            <a:r>
              <a:rPr lang="en-US" sz="1400" dirty="0" smtClean="0">
                <a:latin typeface="Times New Roman" charset="0"/>
                <a:ea typeface="Times New Roman" charset="0"/>
                <a:cs typeface="Times New Roman" charset="0"/>
              </a:rPr>
              <a:t>.</a:t>
            </a:r>
          </a:p>
          <a:p>
            <a:pPr marL="514350" indent="-514350">
              <a:buFont typeface="+mj-lt"/>
              <a:buAutoNum type="arabicPeriod"/>
            </a:pPr>
            <a:endParaRPr lang="en-US" sz="1400" dirty="0">
              <a:latin typeface="Times New Roman" charset="0"/>
              <a:ea typeface="Times New Roman" charset="0"/>
              <a:cs typeface="Times New Roman" charset="0"/>
            </a:endParaRPr>
          </a:p>
          <a:p>
            <a:pPr marL="514350" indent="-514350">
              <a:buFont typeface="+mj-lt"/>
              <a:buAutoNum type="arabicPeriod"/>
            </a:pPr>
            <a:r>
              <a:rPr lang="en-US" sz="1400" dirty="0" smtClean="0">
                <a:latin typeface="Times New Roman" charset="0"/>
                <a:ea typeface="Times New Roman" charset="0"/>
                <a:cs typeface="Times New Roman" charset="0"/>
              </a:rPr>
              <a:t>Hazard Detection and Avoidance, </a:t>
            </a:r>
            <a:r>
              <a:rPr lang="en-US" sz="1400" dirty="0">
                <a:latin typeface="Times New Roman" charset="0"/>
                <a:ea typeface="Times New Roman" charset="0"/>
                <a:cs typeface="Times New Roman" charset="0"/>
              </a:rPr>
              <a:t>should also be incorporated </a:t>
            </a:r>
            <a:r>
              <a:rPr lang="en-US" sz="1400" dirty="0" smtClean="0">
                <a:latin typeface="Times New Roman" charset="0"/>
                <a:ea typeface="Times New Roman" charset="0"/>
                <a:cs typeface="Times New Roman" charset="0"/>
              </a:rPr>
              <a:t>to </a:t>
            </a:r>
            <a:r>
              <a:rPr lang="en-US" sz="1400" dirty="0">
                <a:latin typeface="Times New Roman" charset="0"/>
                <a:ea typeface="Times New Roman" charset="0"/>
                <a:cs typeface="Times New Roman" charset="0"/>
              </a:rPr>
              <a:t>verify the capabilities of the </a:t>
            </a:r>
            <a:r>
              <a:rPr lang="en-US" sz="1400" dirty="0" err="1">
                <a:latin typeface="Times New Roman" charset="0"/>
                <a:ea typeface="Times New Roman" charset="0"/>
                <a:cs typeface="Times New Roman" charset="0"/>
              </a:rPr>
              <a:t>SCvx</a:t>
            </a:r>
            <a:r>
              <a:rPr lang="en-US" sz="1400" dirty="0">
                <a:latin typeface="Times New Roman" charset="0"/>
                <a:ea typeface="Times New Roman" charset="0"/>
                <a:cs typeface="Times New Roman" charset="0"/>
              </a:rPr>
              <a:t> algorithm to deal with diversions. </a:t>
            </a:r>
            <a:endParaRPr lang="en-US" sz="1400" dirty="0" smtClean="0">
              <a:latin typeface="Times New Roman" charset="0"/>
              <a:ea typeface="Times New Roman" charset="0"/>
              <a:cs typeface="Times New Roman" charset="0"/>
            </a:endParaRPr>
          </a:p>
          <a:p>
            <a:pPr marL="514350" indent="-514350">
              <a:buFont typeface="+mj-lt"/>
              <a:buAutoNum type="arabicPeriod"/>
            </a:pPr>
            <a:endParaRPr lang="en-US" sz="1400" dirty="0">
              <a:latin typeface="Times New Roman" charset="0"/>
              <a:ea typeface="Times New Roman" charset="0"/>
              <a:cs typeface="Times New Roman" charset="0"/>
            </a:endParaRPr>
          </a:p>
          <a:p>
            <a:pPr marL="514350" indent="-514350">
              <a:buFont typeface="+mj-lt"/>
              <a:buAutoNum type="arabicPeriod"/>
            </a:pPr>
            <a:r>
              <a:rPr lang="en-US" sz="1400" dirty="0">
                <a:latin typeface="Times New Roman" charset="0"/>
                <a:ea typeface="Times New Roman" charset="0"/>
                <a:cs typeface="Times New Roman" charset="0"/>
              </a:rPr>
              <a:t>To evaluate the advantages of the </a:t>
            </a:r>
            <a:r>
              <a:rPr lang="en-US" sz="1400" dirty="0" err="1">
                <a:latin typeface="Times New Roman" charset="0"/>
                <a:ea typeface="Times New Roman" charset="0"/>
                <a:cs typeface="Times New Roman" charset="0"/>
              </a:rPr>
              <a:t>SCvx</a:t>
            </a:r>
            <a:r>
              <a:rPr lang="en-US" sz="1400" dirty="0">
                <a:latin typeface="Times New Roman" charset="0"/>
                <a:ea typeface="Times New Roman" charset="0"/>
                <a:cs typeface="Times New Roman" charset="0"/>
              </a:rPr>
              <a:t> guidance, it is necessary to have comparisons with other guidance technologies available.</a:t>
            </a:r>
          </a:p>
          <a:p>
            <a:pPr marL="514350" indent="-514350">
              <a:buFont typeface="+mj-lt"/>
              <a:buAutoNum type="arabicPeriod"/>
            </a:pPr>
            <a:endParaRPr lang="en-US" sz="1400" dirty="0">
              <a:latin typeface="Times New Roman" charset="0"/>
              <a:ea typeface="Times New Roman" charset="0"/>
              <a:cs typeface="Times New Roman" charset="0"/>
            </a:endParaRPr>
          </a:p>
          <a:p>
            <a:pPr marL="514350" indent="-514350">
              <a:buFont typeface="+mj-lt"/>
              <a:buAutoNum type="arabicPeriod"/>
            </a:pPr>
            <a:endParaRPr lang="en-US" sz="1400" dirty="0">
              <a:latin typeface="Times New Roman" charset="0"/>
              <a:ea typeface="Times New Roman" charset="0"/>
              <a:cs typeface="Times New Roman" charset="0"/>
            </a:endParaRPr>
          </a:p>
          <a:p>
            <a:pPr marL="514350" indent="-514350">
              <a:buFont typeface="+mj-lt"/>
              <a:buAutoNum type="arabicPeriod"/>
            </a:pPr>
            <a:endParaRPr lang="en-US" sz="1400" dirty="0" smtClean="0">
              <a:latin typeface="Times New Roman" charset="0"/>
              <a:ea typeface="Times New Roman" charset="0"/>
              <a:cs typeface="Times New Roman" charset="0"/>
            </a:endParaRPr>
          </a:p>
          <a:p>
            <a:pPr marL="514350" indent="-514350">
              <a:buFont typeface="+mj-lt"/>
              <a:buAutoNum type="arabicPeriod"/>
            </a:pPr>
            <a:endParaRPr lang="en-US" sz="1400" dirty="0" smtClean="0">
              <a:latin typeface="Times New Roman" charset="0"/>
              <a:ea typeface="Times New Roman" charset="0"/>
              <a:cs typeface="Times New Roman" charset="0"/>
            </a:endParaRPr>
          </a:p>
          <a:p>
            <a:pPr marL="514350" indent="-514350">
              <a:buFont typeface="+mj-lt"/>
              <a:buAutoNum type="arabicPeriod"/>
            </a:pPr>
            <a:endParaRPr lang="en-US" sz="1000" dirty="0" smtClean="0">
              <a:latin typeface="Times New Roman" charset="0"/>
              <a:ea typeface="Times New Roman" charset="0"/>
              <a:cs typeface="Times New Roman" charset="0"/>
            </a:endParaRPr>
          </a:p>
        </p:txBody>
      </p:sp>
      <p:sp>
        <p:nvSpPr>
          <p:cNvPr id="17"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4234" y="3121944"/>
            <a:ext cx="1572596"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102977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743" y="7620"/>
            <a:ext cx="7090513" cy="857250"/>
          </a:xfrm>
        </p:spPr>
        <p:txBody>
          <a:bodyPr/>
          <a:lstStyle/>
          <a:p>
            <a:pPr algn="ct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References</a:t>
            </a:r>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59632" y="848972"/>
            <a:ext cx="7090513" cy="3615551"/>
          </a:xfrm>
        </p:spPr>
        <p:txBody>
          <a:bodyPr/>
          <a:lstStyle/>
          <a:p>
            <a:pPr>
              <a:buFont typeface="+mj-lt"/>
              <a:buAutoNum type="arabicPeriod"/>
            </a:pPr>
            <a:r>
              <a:rPr lang="en-US" sz="1200" dirty="0">
                <a:latin typeface="Times New Roman" panose="02020603050405020304" pitchFamily="18" charset="0"/>
                <a:cs typeface="Times New Roman" panose="02020603050405020304" pitchFamily="18" charset="0"/>
                <a:hlinkClick r:id="rId2"/>
              </a:rPr>
              <a:t>https://www.space.com/30213-asteroid-mining-planetary-resources-2025.html</a:t>
            </a:r>
          </a:p>
          <a:p>
            <a:pPr>
              <a:buFont typeface="+mj-lt"/>
              <a:buAutoNum type="arabicPeriod"/>
            </a:pPr>
            <a:r>
              <a:rPr lang="en-US" sz="1200" dirty="0" smtClean="0">
                <a:latin typeface="Times New Roman" panose="02020603050405020304" pitchFamily="18" charset="0"/>
                <a:cs typeface="Times New Roman" panose="02020603050405020304" pitchFamily="18" charset="0"/>
                <a:hlinkClick r:id="rId2"/>
              </a:rPr>
              <a:t>https</a:t>
            </a:r>
            <a:r>
              <a:rPr lang="en-US" sz="1200" dirty="0">
                <a:latin typeface="Times New Roman" panose="02020603050405020304" pitchFamily="18" charset="0"/>
                <a:cs typeface="Times New Roman" panose="02020603050405020304" pitchFamily="18" charset="0"/>
                <a:hlinkClick r:id="rId2"/>
              </a:rPr>
              <a:t>://www.nasa.gov/content/what-is-nasa-s-asteroid-redirect-mission</a:t>
            </a:r>
          </a:p>
          <a:p>
            <a:pPr>
              <a:buFont typeface="+mj-lt"/>
              <a:buAutoNum type="arabicPeriod"/>
            </a:pPr>
            <a:r>
              <a:rPr lang="en-US" sz="1200" dirty="0" smtClean="0">
                <a:latin typeface="Times New Roman" panose="02020603050405020304" pitchFamily="18" charset="0"/>
                <a:cs typeface="Times New Roman" panose="02020603050405020304" pitchFamily="18" charset="0"/>
                <a:hlinkClick r:id="rId2"/>
              </a:rPr>
              <a:t>https</a:t>
            </a:r>
            <a:r>
              <a:rPr lang="en-US" sz="1200" dirty="0">
                <a:latin typeface="Times New Roman" panose="02020603050405020304" pitchFamily="18" charset="0"/>
                <a:cs typeface="Times New Roman" panose="02020603050405020304" pitchFamily="18" charset="0"/>
                <a:hlinkClick r:id="rId2"/>
              </a:rPr>
              <a:t>://www.asteroidmission.org/?latest-news=nasa-mission-reveals-asteroid-big-surprises</a:t>
            </a:r>
          </a:p>
          <a:p>
            <a:pPr>
              <a:buFont typeface="+mj-lt"/>
              <a:buAutoNum type="arabicPeriod"/>
            </a:pPr>
            <a:r>
              <a:rPr lang="en-US" sz="1200" dirty="0" smtClean="0">
                <a:latin typeface="Times New Roman" panose="02020603050405020304" pitchFamily="18" charset="0"/>
                <a:cs typeface="Times New Roman" panose="02020603050405020304" pitchFamily="18" charset="0"/>
                <a:hlinkClick r:id="rId2"/>
              </a:rPr>
              <a:t>https</a:t>
            </a:r>
            <a:r>
              <a:rPr lang="en-US" sz="1200" dirty="0">
                <a:latin typeface="Times New Roman" panose="02020603050405020304" pitchFamily="18" charset="0"/>
                <a:cs typeface="Times New Roman" panose="02020603050405020304" pitchFamily="18" charset="0"/>
                <a:hlinkClick r:id="rId2"/>
              </a:rPr>
              <a:t>://</a:t>
            </a:r>
            <a:r>
              <a:rPr lang="en-US" sz="1200" dirty="0" smtClean="0">
                <a:latin typeface="Times New Roman" panose="02020603050405020304" pitchFamily="18" charset="0"/>
                <a:cs typeface="Times New Roman" panose="02020603050405020304" pitchFamily="18" charset="0"/>
                <a:hlinkClick r:id="rId2"/>
              </a:rPr>
              <a:t>www.extremetech.com/extreme/286238-hayabusa-2-successfully-collects-sample-from-asteroid-ryugu</a:t>
            </a:r>
            <a:r>
              <a:rPr lang="en-US" sz="1200" dirty="0" smtClean="0">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a:p>
            <a:pPr>
              <a:buFont typeface="+mj-lt"/>
              <a:buAutoNum type="arabicPeriod"/>
            </a:pPr>
            <a:r>
              <a:rPr lang="en-US" sz="1200" dirty="0" err="1" smtClean="0">
                <a:latin typeface="Times New Roman" charset="0"/>
                <a:ea typeface="Times New Roman" charset="0"/>
                <a:cs typeface="Times New Roman" charset="0"/>
              </a:rPr>
              <a:t>Szmuk</a:t>
            </a:r>
            <a:r>
              <a:rPr lang="en-US" sz="1200" dirty="0">
                <a:latin typeface="Times New Roman" charset="0"/>
                <a:ea typeface="Times New Roman" charset="0"/>
                <a:cs typeface="Times New Roman" charset="0"/>
              </a:rPr>
              <a:t>, M., </a:t>
            </a:r>
            <a:r>
              <a:rPr lang="en-US" sz="1200" dirty="0" err="1">
                <a:latin typeface="Times New Roman" charset="0"/>
                <a:ea typeface="Times New Roman" charset="0"/>
                <a:cs typeface="Times New Roman" charset="0"/>
              </a:rPr>
              <a:t>Utku</a:t>
            </a:r>
            <a:r>
              <a:rPr lang="en-US" sz="1200" dirty="0">
                <a:latin typeface="Times New Roman" charset="0"/>
                <a:ea typeface="Times New Roman" charset="0"/>
                <a:cs typeface="Times New Roman" charset="0"/>
              </a:rPr>
              <a:t>, E., and </a:t>
            </a:r>
            <a:r>
              <a:rPr lang="en-US" sz="1200" dirty="0" err="1">
                <a:latin typeface="Times New Roman" charset="0"/>
                <a:ea typeface="Times New Roman" charset="0"/>
                <a:cs typeface="Times New Roman" charset="0"/>
              </a:rPr>
              <a:t>Açıkme¸se</a:t>
            </a:r>
            <a:r>
              <a:rPr lang="en-US" sz="1200" dirty="0">
                <a:latin typeface="Times New Roman" charset="0"/>
                <a:ea typeface="Times New Roman" charset="0"/>
                <a:cs typeface="Times New Roman" charset="0"/>
              </a:rPr>
              <a:t>, B. “Successive </a:t>
            </a:r>
            <a:r>
              <a:rPr lang="en-US" sz="1200" dirty="0" err="1">
                <a:latin typeface="Times New Roman" charset="0"/>
                <a:ea typeface="Times New Roman" charset="0"/>
                <a:cs typeface="Times New Roman" charset="0"/>
              </a:rPr>
              <a:t>Convexification</a:t>
            </a:r>
            <a:r>
              <a:rPr lang="en-US" sz="1200" dirty="0">
                <a:latin typeface="Times New Roman" charset="0"/>
                <a:ea typeface="Times New Roman" charset="0"/>
                <a:cs typeface="Times New Roman" charset="0"/>
              </a:rPr>
              <a:t> for Mars 6-DoF Powered </a:t>
            </a:r>
            <a:r>
              <a:rPr lang="en-US" sz="1200" dirty="0" smtClean="0">
                <a:latin typeface="Times New Roman" charset="0"/>
                <a:ea typeface="Times New Roman" charset="0"/>
                <a:cs typeface="Times New Roman" charset="0"/>
              </a:rPr>
              <a:t>Descent Landing </a:t>
            </a:r>
            <a:r>
              <a:rPr lang="en-US" sz="1200" dirty="0">
                <a:latin typeface="Times New Roman" charset="0"/>
                <a:ea typeface="Times New Roman" charset="0"/>
                <a:cs typeface="Times New Roman" charset="0"/>
              </a:rPr>
              <a:t>Guidance”. AIAA Guidance, Navigation, and Control Conference. (2017).</a:t>
            </a:r>
          </a:p>
          <a:p>
            <a:pPr>
              <a:buFont typeface="+mj-lt"/>
              <a:buAutoNum type="arabicPeriod"/>
            </a:pPr>
            <a:endParaRPr lang="en-US" sz="1200" dirty="0" smtClean="0">
              <a:latin typeface="Times New Roman" panose="02020603050405020304" pitchFamily="18" charset="0"/>
              <a:cs typeface="Times New Roman" panose="02020603050405020304" pitchFamily="18" charset="0"/>
            </a:endParaRP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14597415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1820" y="2430463"/>
            <a:ext cx="3240360" cy="857250"/>
          </a:xfrm>
        </p:spPr>
        <p:txBody>
          <a:bodyPr>
            <a:noAutofit/>
          </a:bodyPr>
          <a:lstStyle/>
          <a:p>
            <a:r>
              <a:rPr lang="en-US" sz="5400" dirty="0" smtClean="0">
                <a:solidFill>
                  <a:schemeClr val="tx1">
                    <a:lumMod val="95000"/>
                    <a:lumOff val="5000"/>
                  </a:schemeClr>
                </a:solidFill>
                <a:latin typeface="Times New Roman" charset="0"/>
                <a:ea typeface="Times New Roman" charset="0"/>
                <a:cs typeface="Times New Roman" charset="0"/>
              </a:rPr>
              <a:t>Questions?</a:t>
            </a:r>
            <a:endParaRPr lang="en-US" sz="5400" dirty="0">
              <a:solidFill>
                <a:schemeClr val="tx1">
                  <a:lumMod val="95000"/>
                  <a:lumOff val="5000"/>
                </a:schemeClr>
              </a:solidFill>
              <a:latin typeface="Times New Roman" charset="0"/>
              <a:ea typeface="Times New Roman" charset="0"/>
              <a:cs typeface="Times New Roman" charset="0"/>
            </a:endParaRPr>
          </a:p>
        </p:txBody>
      </p:sp>
      <p:sp>
        <p:nvSpPr>
          <p:cNvPr id="3" name="Title 1"/>
          <p:cNvSpPr txBox="1">
            <a:spLocks/>
          </p:cNvSpPr>
          <p:nvPr/>
        </p:nvSpPr>
        <p:spPr>
          <a:xfrm>
            <a:off x="2803693" y="987574"/>
            <a:ext cx="3642975"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r>
              <a:rPr lang="en-US" sz="5400" dirty="0" smtClean="0">
                <a:solidFill>
                  <a:schemeClr val="tx1">
                    <a:lumMod val="95000"/>
                    <a:lumOff val="5000"/>
                  </a:schemeClr>
                </a:solidFill>
                <a:latin typeface="Times New Roman" charset="0"/>
                <a:ea typeface="Times New Roman" charset="0"/>
                <a:cs typeface="Times New Roman" charset="0"/>
              </a:rPr>
              <a:t>Thank You!</a:t>
            </a:r>
            <a:endParaRPr lang="en-US" sz="5400" dirty="0">
              <a:solidFill>
                <a:schemeClr val="tx1">
                  <a:lumMod val="95000"/>
                  <a:lumOff val="5000"/>
                </a:schemeClr>
              </a:solidFill>
              <a:latin typeface="Times New Roman" charset="0"/>
              <a:ea typeface="Times New Roman" charset="0"/>
              <a:cs typeface="Times New Roman"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10234004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537" y="-160337"/>
            <a:ext cx="7090513" cy="857250"/>
          </a:xfrm>
        </p:spPr>
        <p:txBody>
          <a:bodyPr/>
          <a:lstStyle/>
          <a:p>
            <a:pPr algn="ctr"/>
            <a:r>
              <a:rPr lang="en-US" dirty="0" smtClean="0">
                <a:solidFill>
                  <a:schemeClr val="tx1">
                    <a:lumMod val="95000"/>
                    <a:lumOff val="5000"/>
                  </a:schemeClr>
                </a:solidFill>
                <a:latin typeface="Times New Roman" charset="0"/>
                <a:ea typeface="Times New Roman" charset="0"/>
                <a:cs typeface="Times New Roman" charset="0"/>
              </a:rPr>
              <a:t>Why </a:t>
            </a:r>
            <a:r>
              <a:rPr lang="en-US" dirty="0" smtClean="0">
                <a:solidFill>
                  <a:schemeClr val="tx1">
                    <a:lumMod val="95000"/>
                    <a:lumOff val="5000"/>
                  </a:schemeClr>
                </a:solidFill>
                <a:latin typeface="Times New Roman" charset="0"/>
                <a:ea typeface="Times New Roman" charset="0"/>
                <a:cs typeface="Times New Roman" charset="0"/>
              </a:rPr>
              <a:t>Autonomous </a:t>
            </a:r>
            <a:r>
              <a:rPr lang="en-US" dirty="0" smtClean="0">
                <a:solidFill>
                  <a:schemeClr val="tx1">
                    <a:lumMod val="95000"/>
                    <a:lumOff val="5000"/>
                  </a:schemeClr>
                </a:solidFill>
                <a:latin typeface="Times New Roman" charset="0"/>
                <a:ea typeface="Times New Roman" charset="0"/>
                <a:cs typeface="Times New Roman" charset="0"/>
              </a:rPr>
              <a:t>G</a:t>
            </a:r>
            <a:r>
              <a:rPr lang="en-US" dirty="0" smtClean="0">
                <a:solidFill>
                  <a:schemeClr val="tx1">
                    <a:lumMod val="95000"/>
                    <a:lumOff val="5000"/>
                  </a:schemeClr>
                </a:solidFill>
                <a:latin typeface="Times New Roman" charset="0"/>
                <a:ea typeface="Times New Roman" charset="0"/>
                <a:cs typeface="Times New Roman" charset="0"/>
              </a:rPr>
              <a:t>uidance</a:t>
            </a:r>
            <a:r>
              <a:rPr lang="en-US" dirty="0" smtClean="0">
                <a:solidFill>
                  <a:schemeClr val="tx1">
                    <a:lumMod val="95000"/>
                    <a:lumOff val="5000"/>
                  </a:schemeClr>
                </a:solidFill>
                <a:latin typeface="Times New Roman" charset="0"/>
                <a:ea typeface="Times New Roman" charset="0"/>
                <a:cs typeface="Times New Roman" charset="0"/>
              </a:rPr>
              <a:t>?</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2915816" y="1396002"/>
            <a:ext cx="5320228" cy="1852150"/>
          </a:xfrm>
        </p:spPr>
        <p:txBody>
          <a:bodyPr>
            <a:normAutofit/>
          </a:bodyPr>
          <a:lstStyle/>
          <a:p>
            <a:r>
              <a:rPr lang="en-US" sz="2000" dirty="0" smtClean="0">
                <a:latin typeface="Times New Roman" panose="02020603050405020304" pitchFamily="18" charset="0"/>
                <a:cs typeface="Times New Roman" panose="02020603050405020304" pitchFamily="18" charset="0"/>
              </a:rPr>
              <a:t>A priori information about asteroids is limited</a:t>
            </a:r>
          </a:p>
          <a:p>
            <a:r>
              <a:rPr lang="en-US" sz="2000" dirty="0" smtClean="0">
                <a:latin typeface="Times New Roman" panose="02020603050405020304" pitchFamily="18" charset="0"/>
                <a:cs typeface="Times New Roman" panose="02020603050405020304" pitchFamily="18" charset="0"/>
              </a:rPr>
              <a:t>Perturbed and variable environment</a:t>
            </a:r>
          </a:p>
          <a:p>
            <a:r>
              <a:rPr lang="en-US" sz="2000" dirty="0" smtClean="0">
                <a:latin typeface="Times New Roman" panose="02020603050405020304" pitchFamily="18" charset="0"/>
                <a:cs typeface="Times New Roman" panose="02020603050405020304" pitchFamily="18" charset="0"/>
              </a:rPr>
              <a:t>Shapes, rotation rates and densities might be irregular or variable</a:t>
            </a:r>
          </a:p>
          <a:p>
            <a:r>
              <a:rPr lang="en-US" sz="2000" dirty="0" smtClean="0">
                <a:latin typeface="Times New Roman" panose="02020603050405020304" pitchFamily="18" charset="0"/>
                <a:cs typeface="Times New Roman" panose="02020603050405020304" pitchFamily="18" charset="0"/>
              </a:rPr>
              <a:t>Distance from Earth around 1.1-2 au</a:t>
            </a:r>
            <a:endParaRPr lang="en-US" sz="2000" dirty="0">
              <a:latin typeface="Times New Roman" panose="02020603050405020304" pitchFamily="18" charset="0"/>
              <a:cs typeface="Times New Roman" panose="02020603050405020304" pitchFamily="18"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Introduction</a:t>
            </a:r>
          </a:p>
        </p:txBody>
      </p:sp>
      <p:sp>
        <p:nvSpPr>
          <p:cNvPr id="18"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793972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07704" y="-170824"/>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 DQs)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3"/>
          <a:stretch>
            <a:fillRect/>
          </a:stretch>
        </p:blipFill>
        <p:spPr>
          <a:xfrm>
            <a:off x="2771875" y="1127824"/>
            <a:ext cx="5184576" cy="1940500"/>
          </a:xfrm>
          <a:prstGeom prst="rect">
            <a:avLst/>
          </a:prstGeom>
        </p:spPr>
      </p:pic>
      <p:pic>
        <p:nvPicPr>
          <p:cNvPr id="4" name="Picture 3"/>
          <p:cNvPicPr>
            <a:picLocks noChangeAspect="1"/>
          </p:cNvPicPr>
          <p:nvPr/>
        </p:nvPicPr>
        <p:blipFill>
          <a:blip r:embed="rId4"/>
          <a:stretch>
            <a:fillRect/>
          </a:stretch>
        </p:blipFill>
        <p:spPr>
          <a:xfrm>
            <a:off x="2195736" y="3121944"/>
            <a:ext cx="6580929" cy="1647925"/>
          </a:xfrm>
          <a:prstGeom prst="rect">
            <a:avLst/>
          </a:prstGeom>
        </p:spPr>
      </p:pic>
      <p:sp>
        <p:nvSpPr>
          <p:cNvPr id="14" name="Oval 13"/>
          <p:cNvSpPr/>
          <p:nvPr/>
        </p:nvSpPr>
        <p:spPr>
          <a:xfrm>
            <a:off x="4499992" y="2051445"/>
            <a:ext cx="540654" cy="374654"/>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948264" y="2136534"/>
            <a:ext cx="360040" cy="374654"/>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375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18906" y="-168639"/>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 DQs)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3"/>
          <a:stretch>
            <a:fillRect/>
          </a:stretch>
        </p:blipFill>
        <p:spPr>
          <a:xfrm>
            <a:off x="2915816" y="1182050"/>
            <a:ext cx="4824536" cy="1856500"/>
          </a:xfrm>
          <a:prstGeom prst="rect">
            <a:avLst/>
          </a:prstGeom>
        </p:spPr>
      </p:pic>
      <p:pic>
        <p:nvPicPr>
          <p:cNvPr id="4" name="Picture 3"/>
          <p:cNvPicPr>
            <a:picLocks noChangeAspect="1"/>
          </p:cNvPicPr>
          <p:nvPr/>
        </p:nvPicPr>
        <p:blipFill>
          <a:blip r:embed="rId4"/>
          <a:stretch>
            <a:fillRect/>
          </a:stretch>
        </p:blipFill>
        <p:spPr>
          <a:xfrm>
            <a:off x="2994174" y="3121944"/>
            <a:ext cx="4739975" cy="1839753"/>
          </a:xfrm>
          <a:prstGeom prst="rect">
            <a:avLst/>
          </a:prstGeom>
        </p:spPr>
      </p:pic>
    </p:spTree>
    <p:extLst>
      <p:ext uri="{BB962C8B-B14F-4D97-AF65-F5344CB8AC3E}">
        <p14:creationId xmlns:p14="http://schemas.microsoft.com/office/powerpoint/2010/main" val="38786515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058305" y="-88900"/>
            <a:ext cx="7090513" cy="71643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 Structure Models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3"/>
          <a:stretch>
            <a:fillRect/>
          </a:stretch>
        </p:blipFill>
        <p:spPr>
          <a:xfrm>
            <a:off x="3851920" y="958688"/>
            <a:ext cx="3292450" cy="2635177"/>
          </a:xfrm>
          <a:prstGeom prst="rect">
            <a:avLst/>
          </a:prstGeom>
        </p:spPr>
      </p:pic>
      <p:sp>
        <p:nvSpPr>
          <p:cNvPr id="26" name="TextBox 25"/>
          <p:cNvSpPr txBox="1"/>
          <p:nvPr/>
        </p:nvSpPr>
        <p:spPr>
          <a:xfrm>
            <a:off x="3910088" y="3593865"/>
            <a:ext cx="3176113"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21: Inertial change of Rosetta with △v usage till 50 m/s.</a:t>
            </a:r>
            <a:endParaRPr lang="en-US" sz="12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5688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8662" y="401983"/>
            <a:ext cx="6911001" cy="4218410"/>
          </a:xfrm>
        </p:spPr>
        <p:txBody>
          <a:bodyPr>
            <a:noAutofit/>
          </a:bodyPr>
          <a:lstStyle/>
          <a:p>
            <a:pPr>
              <a:buFont typeface="+mj-lt"/>
              <a:buAutoNum type="arabicPeriod"/>
            </a:pPr>
            <a:endParaRPr lang="en-US" sz="1400" dirty="0" smtClean="0">
              <a:latin typeface="Times New Roman" charset="0"/>
              <a:ea typeface="Times New Roman" charset="0"/>
              <a:cs typeface="Times New Roman" charset="0"/>
            </a:endParaRPr>
          </a:p>
          <a:p>
            <a:pPr>
              <a:buFont typeface="+mj-lt"/>
              <a:buAutoNum type="arabicPeriod"/>
            </a:pPr>
            <a:r>
              <a:rPr lang="en-US" sz="1400" dirty="0">
                <a:latin typeface="Times New Roman" charset="0"/>
                <a:ea typeface="Times New Roman" charset="0"/>
                <a:cs typeface="Times New Roman" charset="0"/>
              </a:rPr>
              <a:t>The glide-slope and line of sight constraint need to be incorporated intelligently. </a:t>
            </a:r>
            <a:endParaRPr lang="en-US" sz="1400" dirty="0" smtClean="0">
              <a:latin typeface="Times New Roman" charset="0"/>
              <a:ea typeface="Times New Roman" charset="0"/>
              <a:cs typeface="Times New Roman" charset="0"/>
            </a:endParaRPr>
          </a:p>
          <a:p>
            <a:pPr>
              <a:buFont typeface="+mj-lt"/>
              <a:buAutoNum type="arabicPeriod"/>
            </a:pPr>
            <a:r>
              <a:rPr lang="en-US" sz="1400" dirty="0">
                <a:latin typeface="Times New Roman" charset="0"/>
                <a:ea typeface="Times New Roman" charset="0"/>
                <a:cs typeface="Times New Roman" charset="0"/>
              </a:rPr>
              <a:t>Higher order </a:t>
            </a:r>
            <a:r>
              <a:rPr lang="en-US" sz="1400" dirty="0" err="1">
                <a:latin typeface="Times New Roman" charset="0"/>
                <a:ea typeface="Times New Roman" charset="0"/>
                <a:cs typeface="Times New Roman" charset="0"/>
              </a:rPr>
              <a:t>discretisation</a:t>
            </a:r>
            <a:r>
              <a:rPr lang="en-US" sz="1400" dirty="0">
                <a:latin typeface="Times New Roman" charset="0"/>
                <a:ea typeface="Times New Roman" charset="0"/>
                <a:cs typeface="Times New Roman" charset="0"/>
              </a:rPr>
              <a:t> has been encoded in the algorithm, but needs some work to be actually implemented. </a:t>
            </a:r>
            <a:endParaRPr lang="en-US" sz="1400" dirty="0" smtClean="0">
              <a:latin typeface="Times New Roman" charset="0"/>
              <a:ea typeface="Times New Roman" charset="0"/>
              <a:cs typeface="Times New Roman" charset="0"/>
            </a:endParaRPr>
          </a:p>
          <a:p>
            <a:pPr>
              <a:buFont typeface="+mj-lt"/>
              <a:buAutoNum type="arabicPeriod"/>
            </a:pPr>
            <a:r>
              <a:rPr lang="en-US" sz="1400" dirty="0">
                <a:latin typeface="Times New Roman" charset="0"/>
                <a:ea typeface="Times New Roman" charset="0"/>
                <a:cs typeface="Times New Roman" charset="0"/>
              </a:rPr>
              <a:t>Better control can be obtained with FOH and should be looked into as further work</a:t>
            </a:r>
            <a:r>
              <a:rPr lang="en-US" sz="1400" dirty="0" smtClean="0">
                <a:latin typeface="Times New Roman" charset="0"/>
                <a:ea typeface="Times New Roman" charset="0"/>
                <a:cs typeface="Times New Roman" charset="0"/>
              </a:rPr>
              <a:t>.</a:t>
            </a:r>
            <a:endParaRPr lang="en-US" sz="1400" dirty="0" smtClean="0">
              <a:latin typeface="Times New Roman" charset="0"/>
              <a:ea typeface="Times New Roman" charset="0"/>
              <a:cs typeface="Times New Roman" charset="0"/>
            </a:endParaRPr>
          </a:p>
          <a:p>
            <a:pPr>
              <a:buFont typeface="+mj-lt"/>
              <a:buAutoNum type="arabicPeriod"/>
            </a:pPr>
            <a:r>
              <a:rPr lang="en-US" sz="1400" dirty="0">
                <a:latin typeface="Times New Roman" charset="0"/>
                <a:ea typeface="Times New Roman" charset="0"/>
                <a:cs typeface="Times New Roman" charset="0"/>
              </a:rPr>
              <a:t>Another effort to make the </a:t>
            </a:r>
            <a:r>
              <a:rPr lang="en-US" sz="1400" dirty="0" err="1">
                <a:latin typeface="Times New Roman" charset="0"/>
                <a:ea typeface="Times New Roman" charset="0"/>
                <a:cs typeface="Times New Roman" charset="0"/>
              </a:rPr>
              <a:t>SCvx</a:t>
            </a:r>
            <a:r>
              <a:rPr lang="en-US" sz="1400" dirty="0">
                <a:latin typeface="Times New Roman" charset="0"/>
                <a:ea typeface="Times New Roman" charset="0"/>
                <a:cs typeface="Times New Roman" charset="0"/>
              </a:rPr>
              <a:t> algorithm more global is to work with different landing scenarios</a:t>
            </a:r>
            <a:r>
              <a:rPr lang="en-US" sz="1400" dirty="0" smtClean="0">
                <a:latin typeface="Times New Roman" charset="0"/>
                <a:ea typeface="Times New Roman" charset="0"/>
                <a:cs typeface="Times New Roman" charset="0"/>
              </a:rPr>
              <a:t>.</a:t>
            </a:r>
            <a:endParaRPr lang="en-US" sz="1400" dirty="0" smtClean="0">
              <a:latin typeface="Times New Roman" charset="0"/>
              <a:ea typeface="Times New Roman" charset="0"/>
              <a:cs typeface="Times New Roman" charset="0"/>
            </a:endParaRPr>
          </a:p>
          <a:p>
            <a:pPr>
              <a:buFont typeface="+mj-lt"/>
              <a:buAutoNum type="arabicPeriod"/>
            </a:pPr>
            <a:r>
              <a:rPr lang="en-US" sz="1400" dirty="0">
                <a:latin typeface="Times New Roman" charset="0"/>
                <a:ea typeface="Times New Roman" charset="0"/>
                <a:cs typeface="Times New Roman" charset="0"/>
              </a:rPr>
              <a:t>To make the </a:t>
            </a:r>
            <a:r>
              <a:rPr lang="en-US" sz="1400" dirty="0" err="1">
                <a:latin typeface="Times New Roman" charset="0"/>
                <a:ea typeface="Times New Roman" charset="0"/>
                <a:cs typeface="Times New Roman" charset="0"/>
              </a:rPr>
              <a:t>SCvx</a:t>
            </a:r>
            <a:r>
              <a:rPr lang="en-US" sz="1400" dirty="0">
                <a:latin typeface="Times New Roman" charset="0"/>
                <a:ea typeface="Times New Roman" charset="0"/>
                <a:cs typeface="Times New Roman" charset="0"/>
              </a:rPr>
              <a:t> algorithm compatible with a GNC system, a closed loop GNC simulator needs to be built. </a:t>
            </a:r>
          </a:p>
          <a:p>
            <a:pPr>
              <a:buFont typeface="+mj-lt"/>
              <a:buAutoNum type="arabicPeriod"/>
            </a:pPr>
            <a:r>
              <a:rPr lang="en-US" sz="1400" dirty="0">
                <a:latin typeface="Times New Roman" charset="0"/>
                <a:ea typeface="Times New Roman" charset="0"/>
                <a:cs typeface="Times New Roman" charset="0"/>
              </a:rPr>
              <a:t>SRP and 3rdBP perturbations should also be added to obtain a more accurate achievable precision</a:t>
            </a:r>
            <a:r>
              <a:rPr lang="en-US" sz="1400" dirty="0" smtClean="0">
                <a:latin typeface="Times New Roman" charset="0"/>
                <a:ea typeface="Times New Roman" charset="0"/>
                <a:cs typeface="Times New Roman" charset="0"/>
              </a:rPr>
              <a:t>.</a:t>
            </a:r>
            <a:endParaRPr lang="en-US" sz="1400" dirty="0">
              <a:latin typeface="Times New Roman" charset="0"/>
              <a:ea typeface="Times New Roman" charset="0"/>
              <a:cs typeface="Times New Roman" charset="0"/>
            </a:endParaRPr>
          </a:p>
          <a:p>
            <a:pPr>
              <a:buFont typeface="+mj-lt"/>
              <a:buAutoNum type="arabicPeriod"/>
            </a:pPr>
            <a:r>
              <a:rPr lang="en-US" sz="1400" dirty="0">
                <a:latin typeface="Times New Roman" charset="0"/>
                <a:ea typeface="Times New Roman" charset="0"/>
                <a:cs typeface="Times New Roman" charset="0"/>
              </a:rPr>
              <a:t>Simulations with spherical gravity and gravity from spherical harmonics should also be considered in future work</a:t>
            </a:r>
            <a:r>
              <a:rPr lang="en-US" sz="1400" dirty="0" smtClean="0">
                <a:latin typeface="Times New Roman" charset="0"/>
                <a:ea typeface="Times New Roman" charset="0"/>
                <a:cs typeface="Times New Roman" charset="0"/>
              </a:rPr>
              <a:t>.</a:t>
            </a:r>
            <a:endParaRPr lang="en-US" sz="1400" dirty="0">
              <a:latin typeface="Times New Roman" charset="0"/>
              <a:ea typeface="Times New Roman" charset="0"/>
              <a:cs typeface="Times New Roman" charset="0"/>
            </a:endParaRPr>
          </a:p>
          <a:p>
            <a:pPr>
              <a:buFont typeface="+mj-lt"/>
              <a:buAutoNum type="arabicPeriod"/>
            </a:pPr>
            <a:r>
              <a:rPr lang="en-US" sz="1400" dirty="0">
                <a:latin typeface="Times New Roman" charset="0"/>
                <a:ea typeface="Times New Roman" charset="0"/>
                <a:cs typeface="Times New Roman" charset="0"/>
              </a:rPr>
              <a:t>The algorithms for both mapping and descent should be coded using compiled languages like C or C++ to obtain better computational speeds.</a:t>
            </a:r>
          </a:p>
          <a:p>
            <a:pPr>
              <a:buFont typeface="+mj-lt"/>
              <a:buAutoNum type="arabicPeriod"/>
            </a:pPr>
            <a:endParaRPr lang="en-US" sz="1400" dirty="0"/>
          </a:p>
          <a:p>
            <a:pPr>
              <a:buFont typeface="+mj-lt"/>
              <a:buAutoNum type="arabicPeriod"/>
            </a:pPr>
            <a:endParaRPr lang="en-US" sz="1400" dirty="0"/>
          </a:p>
        </p:txBody>
      </p:sp>
      <p:sp>
        <p:nvSpPr>
          <p:cNvPr id="17"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4234" y="3121944"/>
            <a:ext cx="1572596"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19547343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
          <p:cNvSpPr txBox="1">
            <a:spLocks/>
          </p:cNvSpPr>
          <p:nvPr/>
        </p:nvSpPr>
        <p:spPr>
          <a:xfrm>
            <a:off x="1907704" y="-235829"/>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Mapping </a:t>
            </a:r>
            <a:r>
              <a:rPr lang="en-US" dirty="0" err="1" smtClean="0">
                <a:solidFill>
                  <a:schemeClr val="tx1">
                    <a:lumMod val="95000"/>
                    <a:lumOff val="5000"/>
                  </a:schemeClr>
                </a:solidFill>
                <a:latin typeface="Times New Roman" charset="0"/>
                <a:ea typeface="Times New Roman" charset="0"/>
                <a:cs typeface="Times New Roman" charset="0"/>
              </a:rPr>
              <a:t>Initialisation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636" y="636659"/>
            <a:ext cx="5832648" cy="3972654"/>
          </a:xfrm>
          <a:prstGeom prst="rect">
            <a:avLst/>
          </a:prstGeom>
        </p:spPr>
      </p:pic>
    </p:spTree>
    <p:extLst>
      <p:ext uri="{BB962C8B-B14F-4D97-AF65-F5344CB8AC3E}">
        <p14:creationId xmlns:p14="http://schemas.microsoft.com/office/powerpoint/2010/main" val="21487665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
          <p:cNvSpPr txBox="1">
            <a:spLocks/>
          </p:cNvSpPr>
          <p:nvPr/>
        </p:nvSpPr>
        <p:spPr>
          <a:xfrm>
            <a:off x="1907704" y="-235829"/>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Mapping </a:t>
            </a:r>
            <a:r>
              <a:rPr lang="en-US" dirty="0" err="1" smtClean="0">
                <a:solidFill>
                  <a:schemeClr val="tx1">
                    <a:lumMod val="95000"/>
                    <a:lumOff val="5000"/>
                  </a:schemeClr>
                </a:solidFill>
                <a:latin typeface="Times New Roman" charset="0"/>
                <a:ea typeface="Times New Roman" charset="0"/>
                <a:cs typeface="Times New Roman" charset="0"/>
              </a:rPr>
              <a:t>Initialisation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3047" y="612042"/>
            <a:ext cx="5739826" cy="4208341"/>
          </a:xfrm>
          <a:prstGeom prst="rect">
            <a:avLst/>
          </a:prstGeom>
        </p:spPr>
      </p:pic>
    </p:spTree>
    <p:extLst>
      <p:ext uri="{BB962C8B-B14F-4D97-AF65-F5344CB8AC3E}">
        <p14:creationId xmlns:p14="http://schemas.microsoft.com/office/powerpoint/2010/main" val="2934696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
          <p:cNvSpPr txBox="1">
            <a:spLocks/>
          </p:cNvSpPr>
          <p:nvPr/>
        </p:nvSpPr>
        <p:spPr>
          <a:xfrm>
            <a:off x="1907704" y="-235829"/>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Mapping </a:t>
            </a:r>
            <a:r>
              <a:rPr lang="en-US" dirty="0" err="1" smtClean="0">
                <a:solidFill>
                  <a:schemeClr val="tx1">
                    <a:lumMod val="95000"/>
                    <a:lumOff val="5000"/>
                  </a:schemeClr>
                </a:solidFill>
                <a:latin typeface="Times New Roman" charset="0"/>
                <a:ea typeface="Times New Roman" charset="0"/>
                <a:cs typeface="Times New Roman" charset="0"/>
              </a:rPr>
              <a:t>Initialisation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859" y="555526"/>
            <a:ext cx="5472608" cy="4237279"/>
          </a:xfrm>
          <a:prstGeom prst="rect">
            <a:avLst/>
          </a:prstGeom>
        </p:spPr>
      </p:pic>
    </p:spTree>
    <p:extLst>
      <p:ext uri="{BB962C8B-B14F-4D97-AF65-F5344CB8AC3E}">
        <p14:creationId xmlns:p14="http://schemas.microsoft.com/office/powerpoint/2010/main" val="21090159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0877" y="58916"/>
            <a:ext cx="7313123" cy="1008112"/>
          </a:xfrm>
        </p:spPr>
        <p:txBody>
          <a:bodyPr>
            <a:noAutofit/>
          </a:bodyPr>
          <a:lstStyle/>
          <a:p>
            <a:pPr algn="ctr"/>
            <a:r>
              <a:rPr lang="en-US" dirty="0" smtClean="0">
                <a:solidFill>
                  <a:schemeClr val="tx1">
                    <a:lumMod val="95000"/>
                    <a:lumOff val="5000"/>
                  </a:schemeClr>
                </a:solidFill>
                <a:latin typeface="Times New Roman" charset="0"/>
                <a:ea typeface="Times New Roman" charset="0"/>
                <a:cs typeface="Times New Roman" charset="0"/>
              </a:rPr>
              <a:t>What are the </a:t>
            </a:r>
            <a:r>
              <a:rPr lang="en-US" dirty="0">
                <a:solidFill>
                  <a:schemeClr val="tx1">
                    <a:lumMod val="95000"/>
                    <a:lumOff val="5000"/>
                  </a:schemeClr>
                </a:solidFill>
                <a:latin typeface="Times New Roman" charset="0"/>
                <a:ea typeface="Times New Roman" charset="0"/>
                <a:cs typeface="Times New Roman" charset="0"/>
              </a:rPr>
              <a:t>A</a:t>
            </a:r>
            <a:r>
              <a:rPr lang="en-US" dirty="0" smtClean="0">
                <a:solidFill>
                  <a:schemeClr val="tx1">
                    <a:lumMod val="95000"/>
                    <a:lumOff val="5000"/>
                  </a:schemeClr>
                </a:solidFill>
                <a:latin typeface="Times New Roman" charset="0"/>
                <a:ea typeface="Times New Roman" charset="0"/>
                <a:cs typeface="Times New Roman" charset="0"/>
              </a:rPr>
              <a:t>vailable </a:t>
            </a:r>
            <a:r>
              <a:rPr lang="en-US" dirty="0" err="1">
                <a:solidFill>
                  <a:schemeClr val="tx1">
                    <a:lumMod val="95000"/>
                    <a:lumOff val="5000"/>
                  </a:schemeClr>
                </a:solidFill>
                <a:latin typeface="Times New Roman" charset="0"/>
                <a:ea typeface="Times New Roman" charset="0"/>
                <a:cs typeface="Times New Roman" charset="0"/>
              </a:rPr>
              <a:t>O</a:t>
            </a:r>
            <a:r>
              <a:rPr lang="en-US" dirty="0" err="1" smtClean="0">
                <a:solidFill>
                  <a:schemeClr val="tx1">
                    <a:lumMod val="95000"/>
                    <a:lumOff val="5000"/>
                  </a:schemeClr>
                </a:solidFill>
                <a:latin typeface="Times New Roman" charset="0"/>
                <a:ea typeface="Times New Roman" charset="0"/>
                <a:cs typeface="Times New Roman" charset="0"/>
              </a:rPr>
              <a:t>ptimisation</a:t>
            </a:r>
            <a:r>
              <a:rPr lang="en-US" dirty="0" smtClean="0">
                <a:solidFill>
                  <a:schemeClr val="tx1">
                    <a:lumMod val="95000"/>
                    <a:lumOff val="5000"/>
                  </a:schemeClr>
                </a:solidFill>
                <a:latin typeface="Times New Roman" charset="0"/>
                <a:ea typeface="Times New Roman" charset="0"/>
                <a:cs typeface="Times New Roman" charset="0"/>
              </a:rPr>
              <a:t> Methods for Guidance?</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3363201" y="1593438"/>
            <a:ext cx="4248472" cy="1640304"/>
          </a:xfrm>
        </p:spPr>
        <p:txBody>
          <a:bodyPr>
            <a:normAutofit/>
          </a:bodyPr>
          <a:lstStyle/>
          <a:p>
            <a:r>
              <a:rPr lang="en-US" sz="2000" dirty="0" err="1" smtClean="0">
                <a:latin typeface="Times New Roman" panose="02020603050405020304" pitchFamily="18" charset="0"/>
                <a:cs typeface="Times New Roman" panose="02020603050405020304" pitchFamily="18" charset="0"/>
              </a:rPr>
              <a:t>Pseudospectral</a:t>
            </a:r>
            <a:r>
              <a:rPr lang="en-US" sz="2000" dirty="0" smtClean="0">
                <a:latin typeface="Times New Roman" panose="02020603050405020304" pitchFamily="18" charset="0"/>
                <a:cs typeface="Times New Roman" panose="02020603050405020304" pitchFamily="18" charset="0"/>
              </a:rPr>
              <a:t> Methods</a:t>
            </a:r>
          </a:p>
          <a:p>
            <a:r>
              <a:rPr lang="en-US" sz="2000" dirty="0" smtClean="0">
                <a:latin typeface="Times New Roman" panose="02020603050405020304" pitchFamily="18" charset="0"/>
                <a:cs typeface="Times New Roman" panose="02020603050405020304" pitchFamily="18" charset="0"/>
              </a:rPr>
              <a:t>Artificial Potential Functions</a:t>
            </a:r>
          </a:p>
          <a:p>
            <a:r>
              <a:rPr lang="en-US" sz="2000" dirty="0" smtClean="0">
                <a:latin typeface="Times New Roman" panose="02020603050405020304" pitchFamily="18" charset="0"/>
                <a:cs typeface="Times New Roman" panose="02020603050405020304" pitchFamily="18" charset="0"/>
              </a:rPr>
              <a:t>Convex </a:t>
            </a:r>
            <a:r>
              <a:rPr lang="en-US" sz="2000" dirty="0" err="1" smtClean="0">
                <a:latin typeface="Times New Roman" panose="02020603050405020304" pitchFamily="18" charset="0"/>
                <a:cs typeface="Times New Roman" panose="02020603050405020304" pitchFamily="18" charset="0"/>
              </a:rPr>
              <a:t>Optimisation</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Sampling Based Motion Planning</a:t>
            </a:r>
            <a:endParaRPr lang="en-US" sz="2000" dirty="0">
              <a:latin typeface="Times New Roman" panose="02020603050405020304" pitchFamily="18" charset="0"/>
              <a:cs typeface="Times New Roman" panose="02020603050405020304" pitchFamily="18" charset="0"/>
            </a:endParaRPr>
          </a:p>
        </p:txBody>
      </p:sp>
      <p:sp>
        <p:nvSpPr>
          <p:cNvPr id="16" name="Content Placeholder 2"/>
          <p:cNvSpPr txBox="1">
            <a:spLocks/>
          </p:cNvSpPr>
          <p:nvPr/>
        </p:nvSpPr>
        <p:spPr>
          <a:xfrm>
            <a:off x="2630034" y="1585113"/>
            <a:ext cx="5714807" cy="185215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Selected Autonomous Guidance Technologies</a:t>
            </a:r>
          </a:p>
          <a:p>
            <a:pPr lvl="1"/>
            <a:r>
              <a:rPr lang="en-US" sz="1600" dirty="0" smtClean="0">
                <a:latin typeface="Times New Roman" panose="02020603050405020304" pitchFamily="18" charset="0"/>
                <a:cs typeface="Times New Roman" panose="02020603050405020304" pitchFamily="18" charset="0"/>
              </a:rPr>
              <a:t>Successive Convex </a:t>
            </a:r>
            <a:r>
              <a:rPr lang="en-US" sz="1600" dirty="0" err="1" smtClean="0">
                <a:latin typeface="Times New Roman" panose="02020603050405020304" pitchFamily="18" charset="0"/>
                <a:cs typeface="Times New Roman" panose="02020603050405020304" pitchFamily="18" charset="0"/>
              </a:rPr>
              <a:t>Optimisation</a:t>
            </a:r>
            <a:endParaRPr lang="en-US" sz="1600" dirty="0" smtClean="0">
              <a:latin typeface="Times New Roman" panose="02020603050405020304" pitchFamily="18" charset="0"/>
              <a:cs typeface="Times New Roman" panose="02020603050405020304" pitchFamily="18" charset="0"/>
            </a:endParaRPr>
          </a:p>
          <a:p>
            <a:pPr lvl="1"/>
            <a:r>
              <a:rPr lang="en-US" sz="1600" dirty="0" smtClean="0">
                <a:latin typeface="Times New Roman" panose="02020603050405020304" pitchFamily="18" charset="0"/>
                <a:cs typeface="Times New Roman" panose="02020603050405020304" pitchFamily="18" charset="0"/>
              </a:rPr>
              <a:t>Sampling Based Model Predictive </a:t>
            </a:r>
            <a:r>
              <a:rPr lang="en-US" sz="1600" dirty="0" err="1" smtClean="0">
                <a:latin typeface="Times New Roman" panose="02020603050405020304" pitchFamily="18" charset="0"/>
                <a:cs typeface="Times New Roman" panose="02020603050405020304" pitchFamily="18" charset="0"/>
              </a:rPr>
              <a:t>Optimisation</a:t>
            </a:r>
            <a:endParaRPr lang="en-US" sz="1600" dirty="0" smtClean="0">
              <a:latin typeface="Times New Roman" panose="02020603050405020304" pitchFamily="18" charset="0"/>
              <a:cs typeface="Times New Roman" panose="02020603050405020304" pitchFamily="18" charset="0"/>
            </a:endParaRPr>
          </a:p>
        </p:txBody>
      </p:sp>
      <p:sp>
        <p:nvSpPr>
          <p:cNvPr id="25"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3849" y="958688"/>
            <a:ext cx="1572981"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Introduction</a:t>
            </a:r>
          </a:p>
        </p:txBody>
      </p:sp>
      <p:sp>
        <p:nvSpPr>
          <p:cNvPr id="27"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1"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2"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2729601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uiExpand="1" build="p"/>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a:bodyPr>
          <a:lstStyle/>
          <a:p>
            <a:pPr algn="ctr"/>
            <a:r>
              <a:rPr lang="en-US" sz="4000" dirty="0" smtClean="0">
                <a:latin typeface="Times New Roman" charset="0"/>
                <a:ea typeface="Times New Roman" charset="0"/>
                <a:cs typeface="Times New Roman" charset="0"/>
              </a:rPr>
              <a:t>Research Question</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86467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818906" y="1635147"/>
            <a:ext cx="7090513" cy="857250"/>
          </a:xfrm>
        </p:spPr>
        <p:txBody>
          <a:bodyPr>
            <a:noAutofit/>
          </a:bodyPr>
          <a:lstStyle/>
          <a:p>
            <a:pPr algn="ctr"/>
            <a:r>
              <a:rPr lang="en-US" sz="1800" b="1" i="1" dirty="0">
                <a:solidFill>
                  <a:schemeClr val="tx1">
                    <a:lumMod val="95000"/>
                    <a:lumOff val="5000"/>
                  </a:schemeClr>
                </a:solidFill>
                <a:latin typeface="Times New Roman" charset="0"/>
                <a:ea typeface="Times New Roman" charset="0"/>
                <a:cs typeface="Times New Roman" charset="0"/>
              </a:rPr>
              <a:t>How can a spacecraft autonomously descend for a touch-and-go sampling process to a chosen landmark</a:t>
            </a:r>
            <a:br>
              <a:rPr lang="en-US" sz="1800" b="1" i="1" dirty="0">
                <a:solidFill>
                  <a:schemeClr val="tx1">
                    <a:lumMod val="95000"/>
                    <a:lumOff val="5000"/>
                  </a:schemeClr>
                </a:solidFill>
                <a:latin typeface="Times New Roman" charset="0"/>
                <a:ea typeface="Times New Roman" charset="0"/>
                <a:cs typeface="Times New Roman" charset="0"/>
              </a:rPr>
            </a:br>
            <a:r>
              <a:rPr lang="en-US" sz="1800" b="1" i="1" dirty="0">
                <a:solidFill>
                  <a:schemeClr val="tx1">
                    <a:lumMod val="95000"/>
                    <a:lumOff val="5000"/>
                  </a:schemeClr>
                </a:solidFill>
                <a:latin typeface="Times New Roman" charset="0"/>
                <a:ea typeface="Times New Roman" charset="0"/>
                <a:cs typeface="Times New Roman" charset="0"/>
              </a:rPr>
              <a:t>robustly and optimally, while being accurate and safe?</a:t>
            </a:r>
          </a:p>
        </p:txBody>
      </p:sp>
      <p:sp>
        <p:nvSpPr>
          <p:cNvPr id="19" name="Content Placeholder 2"/>
          <p:cNvSpPr txBox="1">
            <a:spLocks/>
          </p:cNvSpPr>
          <p:nvPr/>
        </p:nvSpPr>
        <p:spPr>
          <a:xfrm>
            <a:off x="124234" y="1269188"/>
            <a:ext cx="1572981"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Research Question</a:t>
            </a:r>
          </a:p>
        </p:txBody>
      </p:sp>
      <p:sp>
        <p:nvSpPr>
          <p:cNvPr id="20"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35587337"/>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9017</TotalTime>
  <Words>3347</Words>
  <Application>Microsoft Macintosh PowerPoint</Application>
  <PresentationFormat>On-screen Show (16:9)</PresentationFormat>
  <Paragraphs>732</Paragraphs>
  <Slides>66</Slides>
  <Notes>28</Notes>
  <HiddenSlides>3</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Calibri</vt:lpstr>
      <vt:lpstr>Times New Roman</vt:lpstr>
      <vt:lpstr>Wingdings</vt:lpstr>
      <vt:lpstr>Arial</vt:lpstr>
      <vt:lpstr>Custom Design</vt:lpstr>
      <vt:lpstr>PowerPoint Presentation</vt:lpstr>
      <vt:lpstr>Introduction to the Topic</vt:lpstr>
      <vt:lpstr>Why Asteroids?</vt:lpstr>
      <vt:lpstr>Recent Missions</vt:lpstr>
      <vt:lpstr>Why Dual Quaternions (DQs)?</vt:lpstr>
      <vt:lpstr>Why Autonomous Guidance?</vt:lpstr>
      <vt:lpstr>What are the Available Optimisation Methods for Guidance?</vt:lpstr>
      <vt:lpstr>Research Question</vt:lpstr>
      <vt:lpstr>How can a spacecraft autonomously descend for a touch-and-go sampling process to a chosen landmark robustly and optimally, while being accurate and safe?</vt:lpstr>
      <vt:lpstr>Mission Overview</vt:lpstr>
      <vt:lpstr>Which Mission Phases?</vt:lpstr>
      <vt:lpstr>Which Asteroids?</vt:lpstr>
      <vt:lpstr>Which Spacecrafts (SCs)?</vt:lpstr>
      <vt:lpstr>What is the Environment like?</vt:lpstr>
      <vt:lpstr>RQ 1 How can the SC attitude and orbital dynamics be represented by dual quaternions? </vt:lpstr>
      <vt:lpstr>PowerPoint Presentation</vt:lpstr>
      <vt:lpstr>PowerPoint Presentation</vt:lpstr>
      <vt:lpstr>RQ 2  What are the cost functions that need to be optimised, the constraints they are subject to and how can they be formulated with dual quaternions? </vt:lpstr>
      <vt:lpstr>What is required from the Descent Guidance Algorithm?</vt:lpstr>
      <vt:lpstr>RQ 3  How can successive convex optimisation (SCvx) be implemented to optimise the derived cost functions? </vt:lpstr>
      <vt:lpstr>PowerPoint Presentation</vt:lpstr>
      <vt:lpstr>PowerPoint Presentation</vt:lpstr>
      <vt:lpstr>PowerPoint Presentation</vt:lpstr>
      <vt:lpstr>PowerPoint Presentation</vt:lpstr>
      <vt:lpstr>RQ 4  How can sampling based model predictive optimisation (SBMPO) be used to map an asteroid autonomously to provide the SC with a safe landmark for descent?  </vt:lpstr>
      <vt:lpstr>PowerPoint Presentation</vt:lpstr>
      <vt:lpstr>Simulator Verification</vt:lpstr>
      <vt:lpstr>PowerPoint Presentation</vt:lpstr>
      <vt:lpstr>PowerPoint Presentation</vt:lpstr>
      <vt:lpstr>PowerPoint Presentation</vt:lpstr>
      <vt:lpstr>PowerPoint Presentation</vt:lpstr>
      <vt:lpstr>PowerPoint Presentation</vt:lpstr>
      <vt:lpstr>PowerPoint Presentation</vt:lpstr>
      <vt:lpstr>Simulator Verification: Dynamic SCvx Algorithm</vt:lpstr>
      <vt:lpstr>PowerPoint Presentation</vt:lpstr>
      <vt:lpstr>PowerPoint Presentation</vt:lpstr>
      <vt:lpstr>PowerPoint Presentation</vt:lpstr>
      <vt:lpstr>PowerPoint Presentation</vt:lpstr>
      <vt:lpstr>Simulator Verification: Dynamic SCvx Algorithm with Dual Quaternions</vt:lpstr>
      <vt:lpstr>PowerPoint Presentation</vt:lpstr>
      <vt:lpstr>PowerPoint Presentation</vt:lpstr>
      <vt:lpstr>Results: Descent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Mapping</vt:lpstr>
      <vt:lpstr>PowerPoint Presentation</vt:lpstr>
      <vt:lpstr>PowerPoint Presentation</vt:lpstr>
      <vt:lpstr>PowerPoint Presentation</vt:lpstr>
      <vt:lpstr>PowerPoint Presentation</vt:lpstr>
      <vt:lpstr>References</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TU Delft</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Saskia de Been</dc:creator>
  <cp:lastModifiedBy>Shriya Hazra</cp:lastModifiedBy>
  <cp:revision>195</cp:revision>
  <dcterms:created xsi:type="dcterms:W3CDTF">2015-07-09T11:57:30Z</dcterms:created>
  <dcterms:modified xsi:type="dcterms:W3CDTF">2019-03-26T18:02:52Z</dcterms:modified>
  <cp:contentStatus/>
</cp:coreProperties>
</file>